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93" r:id="rId5"/>
    <p:sldMasterId id="2147483676" r:id="rId6"/>
    <p:sldMasterId id="2147483687" r:id="rId7"/>
  </p:sldMasterIdLst>
  <p:notesMasterIdLst>
    <p:notesMasterId r:id="rId58"/>
  </p:notesMasterIdLst>
  <p:sldIdLst>
    <p:sldId id="280" r:id="rId8"/>
    <p:sldId id="455" r:id="rId9"/>
    <p:sldId id="447" r:id="rId10"/>
    <p:sldId id="312" r:id="rId11"/>
    <p:sldId id="339" r:id="rId12"/>
    <p:sldId id="338" r:id="rId13"/>
    <p:sldId id="396" r:id="rId14"/>
    <p:sldId id="289" r:id="rId15"/>
    <p:sldId id="330" r:id="rId16"/>
    <p:sldId id="343" r:id="rId17"/>
    <p:sldId id="314" r:id="rId18"/>
    <p:sldId id="448" r:id="rId19"/>
    <p:sldId id="449" r:id="rId20"/>
    <p:sldId id="450" r:id="rId21"/>
    <p:sldId id="451" r:id="rId22"/>
    <p:sldId id="452" r:id="rId23"/>
    <p:sldId id="453" r:id="rId24"/>
    <p:sldId id="345" r:id="rId25"/>
    <p:sldId id="349" r:id="rId26"/>
    <p:sldId id="350" r:id="rId27"/>
    <p:sldId id="432" r:id="rId28"/>
    <p:sldId id="444" r:id="rId29"/>
    <p:sldId id="433" r:id="rId30"/>
    <p:sldId id="454" r:id="rId31"/>
    <p:sldId id="348" r:id="rId32"/>
    <p:sldId id="407" r:id="rId33"/>
    <p:sldId id="425" r:id="rId34"/>
    <p:sldId id="426" r:id="rId35"/>
    <p:sldId id="427" r:id="rId36"/>
    <p:sldId id="429" r:id="rId37"/>
    <p:sldId id="364" r:id="rId38"/>
    <p:sldId id="411" r:id="rId39"/>
    <p:sldId id="368" r:id="rId40"/>
    <p:sldId id="369" r:id="rId41"/>
    <p:sldId id="420" r:id="rId42"/>
    <p:sldId id="412" r:id="rId43"/>
    <p:sldId id="370" r:id="rId44"/>
    <p:sldId id="422" r:id="rId45"/>
    <p:sldId id="421" r:id="rId46"/>
    <p:sldId id="423" r:id="rId47"/>
    <p:sldId id="416" r:id="rId48"/>
    <p:sldId id="415" r:id="rId49"/>
    <p:sldId id="414" r:id="rId50"/>
    <p:sldId id="413" r:id="rId51"/>
    <p:sldId id="446" r:id="rId52"/>
    <p:sldId id="440" r:id="rId53"/>
    <p:sldId id="443" r:id="rId54"/>
    <p:sldId id="319" r:id="rId55"/>
    <p:sldId id="326" r:id="rId56"/>
    <p:sldId id="445" r:id="rId57"/>
  </p:sldIdLst>
  <p:sldSz cx="9144000" cy="6858000" type="screen4x3"/>
  <p:notesSz cx="6797675" cy="99266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F58025"/>
        </a:solidFill>
        <a:latin typeface="Georgia" panose="02040502050405020303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nell, Russell" initials="CR" lastIdx="1" clrIdx="0">
    <p:extLst>
      <p:ext uri="{19B8F6BF-5375-455C-9EA6-DF929625EA0E}">
        <p15:presenceInfo xmlns:p15="http://schemas.microsoft.com/office/powerpoint/2012/main" userId="Connell, Russ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215"/>
    <a:srgbClr val="FBD4B3"/>
    <a:srgbClr val="FCE2CC"/>
    <a:srgbClr val="3D3DB9"/>
    <a:srgbClr val="3F3FBF"/>
    <a:srgbClr val="5B5BC9"/>
    <a:srgbClr val="B4B4E6"/>
    <a:srgbClr val="F0F0FA"/>
    <a:srgbClr val="FCFCFE"/>
    <a:srgbClr val="E2E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67AF4-B889-10E1-E00D-845DFA49340E}" v="284" dt="2024-09-06T04:16:51.215"/>
    <p1510:client id="{D2FEF61B-A1C4-9A04-B776-3DABF9EF1142}" v="546" dt="2024-09-06T04:09:55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3" autoAdjust="0"/>
    <p:restoredTop sz="84655" autoAdjust="0"/>
  </p:normalViewPr>
  <p:slideViewPr>
    <p:cSldViewPr snapToGrid="0" snapToObjects="1">
      <p:cViewPr varScale="1">
        <p:scale>
          <a:sx n="110" d="100"/>
          <a:sy n="110" d="100"/>
        </p:scale>
        <p:origin x="96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microsoft.com/office/2015/10/relationships/revisionInfo" Target="revisionInfo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99DB18C-4FAD-41B4-8839-9E6826BEB663}" type="datetimeFigureOut">
              <a:rPr lang="en-AU" altLang="en-US"/>
              <a:pPr/>
              <a:t>7/07/2025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E41B6B2F-A1DA-49C6-87A1-5B176376F71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0042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8514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26378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2268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59610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46779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780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74530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091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50555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7340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5375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69616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1908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27622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7600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40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90435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41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6691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42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02443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43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26483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44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53545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46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396348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47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63024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this environment, simulation is essential, but it’s also not straightforward…</a:t>
            </a:r>
          </a:p>
          <a:p>
            <a:endParaRPr lang="en-GB" dirty="0"/>
          </a:p>
          <a:p>
            <a:r>
              <a:rPr lang="en-GB" dirty="0"/>
              <a:t>Fuzzy problem space:</a:t>
            </a:r>
          </a:p>
          <a:p>
            <a:r>
              <a:rPr lang="en-GB" dirty="0"/>
              <a:t>- Vague project objectives</a:t>
            </a:r>
          </a:p>
          <a:p>
            <a:r>
              <a:rPr lang="en-GB" dirty="0"/>
              <a:t>- Emerging technologies</a:t>
            </a:r>
          </a:p>
          <a:p>
            <a:r>
              <a:rPr lang="en-GB" dirty="0"/>
              <a:t>- Incomplete or uncertain requirements</a:t>
            </a:r>
          </a:p>
          <a:p>
            <a:pPr marL="171450" indent="-171450">
              <a:buFontTx/>
              <a:buChar char="-"/>
            </a:pPr>
            <a:r>
              <a:rPr lang="en-GB" dirty="0"/>
              <a:t>Ambiguous success criteria</a:t>
            </a:r>
          </a:p>
          <a:p>
            <a:pPr marL="0" indent="0">
              <a:buFontTx/>
              <a:buNone/>
            </a:pPr>
            <a:r>
              <a:rPr lang="en-GB" dirty="0"/>
              <a:t>Diverse stakeholder </a:t>
            </a:r>
            <a:r>
              <a:rPr lang="en-GB" dirty="0" err="1"/>
              <a:t>criteri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Competing priorities</a:t>
            </a:r>
          </a:p>
          <a:p>
            <a:pPr marL="171450" indent="-171450">
              <a:buFontTx/>
              <a:buChar char="-"/>
            </a:pPr>
            <a:r>
              <a:rPr lang="en-GB" dirty="0"/>
              <a:t>Different time horizons</a:t>
            </a:r>
          </a:p>
          <a:p>
            <a:pPr marL="171450" indent="-171450">
              <a:buFontTx/>
              <a:buChar char="-"/>
            </a:pPr>
            <a:r>
              <a:rPr lang="en-GB" dirty="0"/>
              <a:t>Varying familiarity with simulation or data</a:t>
            </a:r>
          </a:p>
          <a:p>
            <a:pPr marL="0" indent="0">
              <a:buFontTx/>
              <a:buNone/>
            </a:pPr>
            <a:r>
              <a:rPr lang="en-GB" dirty="0"/>
              <a:t>Complex data landscape</a:t>
            </a:r>
          </a:p>
          <a:p>
            <a:pPr marL="171450" indent="-171450">
              <a:buFontTx/>
              <a:buChar char="-"/>
            </a:pPr>
            <a:r>
              <a:rPr lang="en-GB" dirty="0"/>
              <a:t>HITL + constructive + SME debrief data</a:t>
            </a:r>
          </a:p>
          <a:p>
            <a:pPr marL="171450" indent="-171450">
              <a:buFontTx/>
              <a:buChar char="-"/>
            </a:pPr>
            <a:r>
              <a:rPr lang="en-GB" dirty="0"/>
              <a:t>Structured and unstructured data</a:t>
            </a:r>
          </a:p>
          <a:p>
            <a:pPr marL="171450" indent="-171450">
              <a:buFontTx/>
              <a:buChar char="-"/>
            </a:pPr>
            <a:r>
              <a:rPr lang="en-GB" dirty="0"/>
              <a:t>Simulation outputs at multiple levels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86869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50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211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6593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64476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40010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10535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353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9651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1295" y="1769327"/>
            <a:ext cx="8456152" cy="121315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491295" y="4913813"/>
            <a:ext cx="8131412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491295" y="5273487"/>
            <a:ext cx="8131412" cy="6498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52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575111"/>
            <a:ext cx="7774617" cy="48108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949529"/>
            <a:ext cx="7774623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64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78140" y="6499927"/>
            <a:ext cx="2187722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575111"/>
            <a:ext cx="7774617" cy="48108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949529"/>
            <a:ext cx="7774623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51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7774617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7774623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842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Official Sensitiv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7774617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7774623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849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7774617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7774623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840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78140" y="6499927"/>
            <a:ext cx="2187722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181100"/>
            <a:ext cx="7774617" cy="50316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555519"/>
            <a:ext cx="7774623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1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3" y="1394069"/>
            <a:ext cx="8447087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4013" y="557346"/>
            <a:ext cx="8447087" cy="435429"/>
          </a:xfrm>
          <a:prstGeom prst="rect">
            <a:avLst/>
          </a:prstGeom>
          <a:ln>
            <a:noFill/>
          </a:ln>
        </p:spPr>
        <p:txBody>
          <a:bodyPr lIns="0" tIns="0" rIns="0" bIns="180000" anchor="t" anchorCtr="0"/>
          <a:lstStyle>
            <a:lvl1pPr algn="l">
              <a:defRPr sz="32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31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Official Sensitiv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1295" y="1769327"/>
            <a:ext cx="8456152" cy="121315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491295" y="4913813"/>
            <a:ext cx="8131412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8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491295" y="5273487"/>
            <a:ext cx="8131412" cy="6498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955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1295" y="1769327"/>
            <a:ext cx="8456152" cy="121315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491295" y="4913813"/>
            <a:ext cx="8131412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8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491295" y="5273487"/>
            <a:ext cx="8131412" cy="6498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8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78140" y="6499927"/>
            <a:ext cx="2187722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264351" y="0"/>
            <a:ext cx="623843" cy="2221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1295" y="1769327"/>
            <a:ext cx="8456152" cy="121315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10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491295" y="4913813"/>
            <a:ext cx="8131412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491295" y="5273487"/>
            <a:ext cx="8131412" cy="6498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407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1295" y="1769327"/>
            <a:ext cx="8456152" cy="121315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491295" y="4913813"/>
            <a:ext cx="8131412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8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491295" y="5273487"/>
            <a:ext cx="8131412" cy="6498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761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Official Sensitiv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1295" y="1769327"/>
            <a:ext cx="8456152" cy="121315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491295" y="4913813"/>
            <a:ext cx="8131412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8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491295" y="5273487"/>
            <a:ext cx="8131412" cy="6498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082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Protected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1295" y="1769327"/>
            <a:ext cx="8456152" cy="121315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6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491295" y="4913813"/>
            <a:ext cx="8131412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8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491295" y="5273487"/>
            <a:ext cx="8131412" cy="6498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024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Editabl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78140" y="6499927"/>
            <a:ext cx="2187722" cy="2189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dirty="0"/>
              <a:t>TYPE YOUR CLASSIFICATION</a:t>
            </a:r>
            <a:endParaRPr lang="en-AU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264351" y="0"/>
            <a:ext cx="623843" cy="2221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91295" y="1769327"/>
            <a:ext cx="8456152" cy="121315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000">
                <a:solidFill>
                  <a:srgbClr val="F58025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Title</a:t>
            </a:r>
          </a:p>
        </p:txBody>
      </p:sp>
      <p:sp>
        <p:nvSpPr>
          <p:cNvPr id="10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491295" y="4913813"/>
            <a:ext cx="8131412" cy="36862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/>
            </a:lvl1pPr>
          </a:lstStyle>
          <a:p>
            <a:pPr lvl="0"/>
            <a:r>
              <a:rPr lang="en-US" dirty="0"/>
              <a:t>Author</a:t>
            </a:r>
            <a:endParaRPr lang="en-AU" dirty="0"/>
          </a:p>
        </p:txBody>
      </p:sp>
      <p:sp>
        <p:nvSpPr>
          <p:cNvPr id="11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491295" y="5273487"/>
            <a:ext cx="8131412" cy="64988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6A747C"/>
                </a:solidFill>
              </a:defRPr>
            </a:lvl1pPr>
          </a:lstStyle>
          <a:p>
            <a:pPr lvl="0"/>
            <a:r>
              <a:rPr lang="en-US" dirty="0"/>
              <a:t>Position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408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Official Sensitiv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1" y="1575111"/>
            <a:ext cx="7774617" cy="48108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4" y="949529"/>
            <a:ext cx="7774623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040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2" r:id="rId2"/>
    <p:sldLayoutId id="2147483681" r:id="rId3"/>
    <p:sldLayoutId id="2147483683" r:id="rId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14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92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2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9" r:id="rId2"/>
    <p:sldLayoutId id="2147483690" r:id="rId3"/>
    <p:sldLayoutId id="2147483691" r:id="rId4"/>
    <p:sldLayoutId id="2147483699" r:id="rId5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58025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•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–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8025"/>
        </a:buClr>
        <a:buChar char="»"/>
        <a:defRPr sz="2400">
          <a:solidFill>
            <a:srgbClr val="56565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58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image" Target="../media/image53.png"/><Relationship Id="rId9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978-1-4244-5771-7/09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april.tieu@defence.gov.a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4C2C75-C03A-0619-3BE5-FC3D510D59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44276-5354-3B83-3E2A-EFE72EDD56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From Fuzzy to CRISP</a:t>
            </a:r>
          </a:p>
          <a:p>
            <a:r>
              <a:rPr lang="en-GB" sz="1800" i="1" dirty="0"/>
              <a:t>A Data-Driven Framework for Defence Simulation Studies with CRISP-DM</a:t>
            </a:r>
            <a:endParaRPr lang="en-GB" sz="28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84A69-8F17-AA41-D634-C943A4C4010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April Tieu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6601B-7F41-8554-8C6D-57092F3978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Operations Research Analyst (International Secondee to UK)</a:t>
            </a:r>
          </a:p>
          <a:p>
            <a:r>
              <a:rPr lang="en-GB" dirty="0"/>
              <a:t>Defence Science &amp; Technology Group (DSTG) / Defence Science and Technology Laboratory (Dstl)</a:t>
            </a:r>
          </a:p>
        </p:txBody>
      </p:sp>
    </p:spTree>
    <p:extLst>
      <p:ext uri="{BB962C8B-B14F-4D97-AF65-F5344CB8AC3E}">
        <p14:creationId xmlns:p14="http://schemas.microsoft.com/office/powerpoint/2010/main" val="879737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7 steps for a successful simulation study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479332-0157-7EC3-E799-2DC0ADC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7447"/>
            <a:ext cx="4417249" cy="3655943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CD4E7D3-E572-8FC1-5502-84027586D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1767" y="2565845"/>
            <a:ext cx="4370563" cy="1028300"/>
          </a:xfrm>
        </p:spPr>
        <p:txBody>
          <a:bodyPr/>
          <a:lstStyle/>
          <a:p>
            <a:r>
              <a:rPr lang="en-GB" sz="2000" dirty="0"/>
              <a:t>Guidance on the </a:t>
            </a:r>
            <a:r>
              <a:rPr lang="en-GB" sz="2000" b="1" dirty="0"/>
              <a:t>analysis and visualisation of simulation data outputs </a:t>
            </a:r>
            <a:r>
              <a:rPr lang="en-GB" sz="2000" dirty="0"/>
              <a:t>based on objectives</a:t>
            </a:r>
            <a:endParaRPr lang="en-GB" sz="2000" b="1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D785FA9-4141-36B5-60AF-4515D6FD287C}"/>
              </a:ext>
            </a:extLst>
          </p:cNvPr>
          <p:cNvSpPr txBox="1">
            <a:spLocks/>
          </p:cNvSpPr>
          <p:nvPr/>
        </p:nvSpPr>
        <p:spPr>
          <a:xfrm>
            <a:off x="4264673" y="1295988"/>
            <a:ext cx="4309484" cy="6813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2000" b="1" dirty="0"/>
              <a:t>Does not provide us with…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8E1947A-CDF9-8CF7-A32A-8A5AC9602E6A}"/>
              </a:ext>
            </a:extLst>
          </p:cNvPr>
          <p:cNvGrpSpPr/>
          <p:nvPr/>
        </p:nvGrpSpPr>
        <p:grpSpPr>
          <a:xfrm>
            <a:off x="4847169" y="3653847"/>
            <a:ext cx="999986" cy="813344"/>
            <a:chOff x="4772098" y="4011799"/>
            <a:chExt cx="999986" cy="813344"/>
          </a:xfrm>
        </p:grpSpPr>
        <p:pic>
          <p:nvPicPr>
            <p:cNvPr id="7" name="Picture 2" descr="simulation process Icon 5950627">
              <a:extLst>
                <a:ext uri="{FF2B5EF4-FFF2-40B4-BE49-F238E27FC236}">
                  <a16:creationId xmlns:a16="http://schemas.microsoft.com/office/drawing/2014/main" id="{573AD75A-C50B-BF86-308A-A8081C6CE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549" y="4011799"/>
              <a:ext cx="812412" cy="81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curved arrow Icon 3067949">
              <a:extLst>
                <a:ext uri="{FF2B5EF4-FFF2-40B4-BE49-F238E27FC236}">
                  <a16:creationId xmlns:a16="http://schemas.microsoft.com/office/drawing/2014/main" id="{A9111906-8DBF-9763-4641-D39888708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99292">
              <a:off x="5412589" y="4136138"/>
              <a:ext cx="359701" cy="359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urved arrow Icon 3067949">
              <a:extLst>
                <a:ext uri="{FF2B5EF4-FFF2-40B4-BE49-F238E27FC236}">
                  <a16:creationId xmlns:a16="http://schemas.microsoft.com/office/drawing/2014/main" id="{A2BABC26-4C5F-DFA6-ABC1-69167839C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54411">
              <a:off x="4771891" y="4159131"/>
              <a:ext cx="359701" cy="359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6DF3148D-2A31-6CAA-7250-B41A04201B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12" y="3763421"/>
            <a:ext cx="412385" cy="504622"/>
          </a:xfrm>
          <a:prstGeom prst="rect">
            <a:avLst/>
          </a:prstGeom>
        </p:spPr>
      </p:pic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3C397E2B-8271-E9F0-6DB3-438BE2F3F783}"/>
              </a:ext>
            </a:extLst>
          </p:cNvPr>
          <p:cNvSpPr/>
          <p:nvPr/>
        </p:nvSpPr>
        <p:spPr bwMode="auto">
          <a:xfrm>
            <a:off x="5881776" y="3913104"/>
            <a:ext cx="500087" cy="227334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42263CD6-1457-5C30-DEDB-400E51BD0FCD}"/>
              </a:ext>
            </a:extLst>
          </p:cNvPr>
          <p:cNvSpPr/>
          <p:nvPr/>
        </p:nvSpPr>
        <p:spPr bwMode="auto">
          <a:xfrm>
            <a:off x="7268069" y="3913104"/>
            <a:ext cx="500087" cy="227334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3DFDAF6-2114-0AE2-6095-5B0DA4457D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565"/>
          <a:stretch/>
        </p:blipFill>
        <p:spPr>
          <a:xfrm>
            <a:off x="7811469" y="3670627"/>
            <a:ext cx="707547" cy="597416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2E9C9540-6825-826E-14FA-EACBDEAF41B5}"/>
              </a:ext>
            </a:extLst>
          </p:cNvPr>
          <p:cNvSpPr txBox="1">
            <a:spLocks/>
          </p:cNvSpPr>
          <p:nvPr/>
        </p:nvSpPr>
        <p:spPr>
          <a:xfrm>
            <a:off x="5026812" y="4440797"/>
            <a:ext cx="4013949" cy="20400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defTabSz="914400"/>
            <a:r>
              <a:rPr lang="en-GB" sz="1400" i="1" kern="0" dirty="0"/>
              <a:t>What is useful for analysis?</a:t>
            </a:r>
          </a:p>
          <a:p>
            <a:pPr defTabSz="914400"/>
            <a:r>
              <a:rPr lang="en-GB" sz="1400" i="1" kern="0" dirty="0"/>
              <a:t>What patterns / insights can we get?</a:t>
            </a:r>
          </a:p>
          <a:p>
            <a:pPr defTabSz="914400"/>
            <a:r>
              <a:rPr lang="en-GB" sz="1400" i="1" kern="0" dirty="0"/>
              <a:t>What can we do with the data?</a:t>
            </a:r>
          </a:p>
          <a:p>
            <a:pPr defTabSz="914400"/>
            <a:r>
              <a:rPr lang="en-GB" sz="1400" i="1" kern="0" dirty="0"/>
              <a:t>What visualisations are useful?</a:t>
            </a:r>
          </a:p>
          <a:p>
            <a:pPr defTabSz="914400"/>
            <a:r>
              <a:rPr lang="en-GB" sz="1400" i="1" kern="0" dirty="0"/>
              <a:t>How do we handle the qualitative data?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C7267-27BD-0F6F-2686-387783E1ECDC}"/>
              </a:ext>
            </a:extLst>
          </p:cNvPr>
          <p:cNvSpPr txBox="1">
            <a:spLocks/>
          </p:cNvSpPr>
          <p:nvPr/>
        </p:nvSpPr>
        <p:spPr>
          <a:xfrm>
            <a:off x="216570" y="5442414"/>
            <a:ext cx="1992054" cy="2996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(Law, 2009)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7190BF-97FF-977C-A774-9F5757AC8507}"/>
              </a:ext>
            </a:extLst>
          </p:cNvPr>
          <p:cNvSpPr txBox="1">
            <a:spLocks/>
          </p:cNvSpPr>
          <p:nvPr/>
        </p:nvSpPr>
        <p:spPr>
          <a:xfrm>
            <a:off x="4501766" y="1763951"/>
            <a:ext cx="4370563" cy="8360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defTabSz="914400"/>
            <a:r>
              <a:rPr lang="en-GB" sz="2000" kern="0" dirty="0"/>
              <a:t>Choosing the simulation type. Constructive? Hybrid?</a:t>
            </a:r>
            <a:endParaRPr lang="en-GB" sz="2000" b="1" kern="0" dirty="0"/>
          </a:p>
        </p:txBody>
      </p:sp>
    </p:spTree>
    <p:extLst>
      <p:ext uri="{BB962C8B-B14F-4D97-AF65-F5344CB8AC3E}">
        <p14:creationId xmlns:p14="http://schemas.microsoft.com/office/powerpoint/2010/main" val="29457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  <p:bldP spid="26" grpId="0" animBg="1"/>
      <p:bldP spid="27" grpId="0" animBg="1"/>
      <p:bldP spid="3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4684-81AD-5047-7767-80140D3C2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586" y="5200266"/>
            <a:ext cx="2992445" cy="1345342"/>
          </a:xfrm>
        </p:spPr>
        <p:txBody>
          <a:bodyPr/>
          <a:lstStyle/>
          <a:p>
            <a:r>
              <a:rPr lang="en-GB" sz="1800" dirty="0"/>
              <a:t>Process model for data mining projects</a:t>
            </a:r>
          </a:p>
          <a:p>
            <a:r>
              <a:rPr lang="en-GB" sz="1800" dirty="0"/>
              <a:t>Cyclic and iterative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CRISP-DM: </a:t>
            </a:r>
            <a:r>
              <a:rPr lang="en-GB" sz="1800" i="1" dirty="0" err="1"/>
              <a:t>CRoss</a:t>
            </a:r>
            <a:r>
              <a:rPr lang="en-GB" sz="1800" i="1" dirty="0"/>
              <a:t> Industry Standard Process for Data Mining</a:t>
            </a: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E597C-E291-C7F1-9B57-6288A7E1B20E}"/>
              </a:ext>
            </a:extLst>
          </p:cNvPr>
          <p:cNvSpPr txBox="1"/>
          <p:nvPr/>
        </p:nvSpPr>
        <p:spPr>
          <a:xfrm>
            <a:off x="3670805" y="2910042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565656"/>
                </a:solidFill>
                <a:latin typeface="+mn-lt"/>
              </a:rPr>
              <a:t>CRISP-DM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6F3D47-E91B-F8C8-964F-339A65646F74}"/>
              </a:ext>
            </a:extLst>
          </p:cNvPr>
          <p:cNvGrpSpPr/>
          <p:nvPr/>
        </p:nvGrpSpPr>
        <p:grpSpPr>
          <a:xfrm>
            <a:off x="2483480" y="1411864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75AF12-AEF2-DEE6-143A-C092DFE5F9B6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B5EC1E-F02B-1823-D85F-8A044A927015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Business understanding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F12D0-EFB5-0930-55BA-115FB277D437}"/>
              </a:ext>
            </a:extLst>
          </p:cNvPr>
          <p:cNvGrpSpPr/>
          <p:nvPr/>
        </p:nvGrpSpPr>
        <p:grpSpPr>
          <a:xfrm>
            <a:off x="5300871" y="142627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119725B-EA32-5C47-0B2C-CCE15B98EFAB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A17485-F0C1-EE99-0639-B93BCC7A54EA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understanding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FA200F-56BF-3313-A74B-0B92014CAD16}"/>
              </a:ext>
            </a:extLst>
          </p:cNvPr>
          <p:cNvGrpSpPr/>
          <p:nvPr/>
        </p:nvGrpSpPr>
        <p:grpSpPr>
          <a:xfrm>
            <a:off x="6100554" y="2763269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3681CBA-E7B6-0A7E-D9A6-F4590527677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9D0FC3-31B4-072F-D498-542FF9982083}"/>
                </a:ext>
              </a:extLst>
            </p:cNvPr>
            <p:cNvSpPr txBox="1"/>
            <p:nvPr/>
          </p:nvSpPr>
          <p:spPr>
            <a:xfrm>
              <a:off x="5223848" y="1557200"/>
              <a:ext cx="13363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preparation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DAFFA-2FE7-A15B-FCF8-EF54E9991A1C}"/>
              </a:ext>
            </a:extLst>
          </p:cNvPr>
          <p:cNvGrpSpPr/>
          <p:nvPr/>
        </p:nvGrpSpPr>
        <p:grpSpPr>
          <a:xfrm>
            <a:off x="5783683" y="419972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6BA10D6-0EEB-4AD7-7F8B-0FB840E4120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F4B217-E5F8-4FD6-0532-081C7BC17EFB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Modelling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C04D7F-A06B-21BF-3D3B-F8C176E04862}"/>
              </a:ext>
            </a:extLst>
          </p:cNvPr>
          <p:cNvGrpSpPr/>
          <p:nvPr/>
        </p:nvGrpSpPr>
        <p:grpSpPr>
          <a:xfrm>
            <a:off x="3925426" y="5291481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EBB0A7-C3A3-62E0-71A3-B3163D6C2A2A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BF0CD-9602-785E-98E5-66333D66B55D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Evaluation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5FB41-DADB-6D47-F1D2-50D13DD85823}"/>
              </a:ext>
            </a:extLst>
          </p:cNvPr>
          <p:cNvGrpSpPr/>
          <p:nvPr/>
        </p:nvGrpSpPr>
        <p:grpSpPr>
          <a:xfrm>
            <a:off x="1579845" y="3291758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C9E5DF6-DBFB-BC6E-BDEA-023830BEBD11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1ACD8E-4995-4513-BE77-253EAD0263B4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Deployment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3529718-B902-4A14-8F1D-947B9CE1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74" y="3433262"/>
            <a:ext cx="553463" cy="6772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0BDE8-74C3-D104-39D9-34E249C49A7F}"/>
              </a:ext>
            </a:extLst>
          </p:cNvPr>
          <p:cNvGrpSpPr/>
          <p:nvPr/>
        </p:nvGrpSpPr>
        <p:grpSpPr>
          <a:xfrm>
            <a:off x="4194584" y="1565769"/>
            <a:ext cx="923454" cy="320748"/>
            <a:chOff x="5585988" y="1557196"/>
            <a:chExt cx="923454" cy="320748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0B7FACC0-7F9E-160C-0F50-41B491B8E0B9}"/>
                </a:ext>
              </a:extLst>
            </p:cNvPr>
            <p:cNvSpPr/>
            <p:nvPr/>
          </p:nvSpPr>
          <p:spPr bwMode="auto">
            <a:xfrm>
              <a:off x="5585988" y="1557196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D1DF7918-3B39-A59C-D623-CFCA59D0DE09}"/>
                </a:ext>
              </a:extLst>
            </p:cNvPr>
            <p:cNvSpPr/>
            <p:nvPr/>
          </p:nvSpPr>
          <p:spPr bwMode="auto">
            <a:xfrm rot="10800000">
              <a:off x="5585988" y="1760249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71720C1-526D-35D1-0B8C-8A4371276B73}"/>
              </a:ext>
            </a:extLst>
          </p:cNvPr>
          <p:cNvSpPr/>
          <p:nvPr/>
        </p:nvSpPr>
        <p:spPr bwMode="auto">
          <a:xfrm rot="3773955">
            <a:off x="6070527" y="2331032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4FA94A-F31D-EAF6-79A6-744991685506}"/>
              </a:ext>
            </a:extLst>
          </p:cNvPr>
          <p:cNvGrpSpPr/>
          <p:nvPr/>
        </p:nvGrpSpPr>
        <p:grpSpPr>
          <a:xfrm>
            <a:off x="6489175" y="3468636"/>
            <a:ext cx="280849" cy="657317"/>
            <a:chOff x="7880579" y="3460063"/>
            <a:chExt cx="280849" cy="657317"/>
          </a:xfrm>
        </p:grpSpPr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33C9CC22-A381-AFCE-AA89-26D32B82238A}"/>
                </a:ext>
              </a:extLst>
            </p:cNvPr>
            <p:cNvSpPr/>
            <p:nvPr/>
          </p:nvSpPr>
          <p:spPr bwMode="auto">
            <a:xfrm rot="5400000">
              <a:off x="7602539" y="3738103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DB9EA7EF-D34A-6A5E-0AFF-9ACDF479FEEF}"/>
                </a:ext>
              </a:extLst>
            </p:cNvPr>
            <p:cNvSpPr/>
            <p:nvPr/>
          </p:nvSpPr>
          <p:spPr bwMode="auto">
            <a:xfrm rot="16200000">
              <a:off x="7782153" y="3738104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32B1BA3-4039-7AA6-F1B3-28AF8C670913}"/>
              </a:ext>
            </a:extLst>
          </p:cNvPr>
          <p:cNvSpPr/>
          <p:nvPr/>
        </p:nvSpPr>
        <p:spPr bwMode="auto">
          <a:xfrm rot="7995755">
            <a:off x="5662489" y="5138305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E83DA-0597-6633-ABF8-23F5D9ABC144}"/>
              </a:ext>
            </a:extLst>
          </p:cNvPr>
          <p:cNvGrpSpPr/>
          <p:nvPr/>
        </p:nvGrpSpPr>
        <p:grpSpPr>
          <a:xfrm>
            <a:off x="2684690" y="2322810"/>
            <a:ext cx="3740253" cy="3392667"/>
            <a:chOff x="4076094" y="2314237"/>
            <a:chExt cx="3740253" cy="3392667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67B1CEF-5B05-85E6-2C0E-5D0E21EDAFB0}"/>
                </a:ext>
              </a:extLst>
            </p:cNvPr>
            <p:cNvSpPr/>
            <p:nvPr/>
          </p:nvSpPr>
          <p:spPr bwMode="auto">
            <a:xfrm rot="12322234">
              <a:off x="4091368" y="2314237"/>
              <a:ext cx="3724979" cy="3392667"/>
            </a:xfrm>
            <a:prstGeom prst="arc">
              <a:avLst>
                <a:gd name="adj1" fmla="val 16200000"/>
                <a:gd name="adj2" fmla="val 19993059"/>
              </a:avLst>
            </a:prstGeom>
            <a:noFill/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3E3EC70-5D4C-9A52-A384-54CC1BD95703}"/>
                </a:ext>
              </a:extLst>
            </p:cNvPr>
            <p:cNvSpPr/>
            <p:nvPr/>
          </p:nvSpPr>
          <p:spPr bwMode="auto">
            <a:xfrm>
              <a:off x="4076094" y="3959937"/>
              <a:ext cx="104768" cy="14886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6244C9B-CB13-5EA9-DFC8-88BC83CDC2C4}"/>
              </a:ext>
            </a:extLst>
          </p:cNvPr>
          <p:cNvSpPr/>
          <p:nvPr/>
        </p:nvSpPr>
        <p:spPr bwMode="auto">
          <a:xfrm rot="795808">
            <a:off x="3371220" y="2053957"/>
            <a:ext cx="146711" cy="200134"/>
          </a:xfrm>
          <a:prstGeom prst="triangl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D77966-FA29-41FA-AFDB-25EA65910DCB}"/>
              </a:ext>
            </a:extLst>
          </p:cNvPr>
          <p:cNvGrpSpPr/>
          <p:nvPr/>
        </p:nvGrpSpPr>
        <p:grpSpPr>
          <a:xfrm>
            <a:off x="3622236" y="2304953"/>
            <a:ext cx="2070776" cy="2348358"/>
            <a:chOff x="5013640" y="2296380"/>
            <a:chExt cx="2070776" cy="234835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72C5F-466C-81C6-4DB9-879961DF2311}"/>
                </a:ext>
              </a:extLst>
            </p:cNvPr>
            <p:cNvSpPr/>
            <p:nvPr/>
          </p:nvSpPr>
          <p:spPr bwMode="auto">
            <a:xfrm>
              <a:off x="5013640" y="2424674"/>
              <a:ext cx="2070776" cy="2070776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CD6D08E-036B-F156-9A09-96847EBDE377}"/>
                </a:ext>
              </a:extLst>
            </p:cNvPr>
            <p:cNvSpPr/>
            <p:nvPr/>
          </p:nvSpPr>
          <p:spPr bwMode="auto">
            <a:xfrm rot="5400000">
              <a:off x="5986529" y="2285544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C3DDB26-8211-DA3F-7D8E-BD140B35A4C4}"/>
                </a:ext>
              </a:extLst>
            </p:cNvPr>
            <p:cNvSpPr/>
            <p:nvPr/>
          </p:nvSpPr>
          <p:spPr bwMode="auto">
            <a:xfrm rot="16550542">
              <a:off x="5929379" y="4352730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41" name="Arc 40">
            <a:extLst>
              <a:ext uri="{FF2B5EF4-FFF2-40B4-BE49-F238E27FC236}">
                <a16:creationId xmlns:a16="http://schemas.microsoft.com/office/drawing/2014/main" id="{2CF63F77-A01E-41E7-2B16-E0618C243770}"/>
              </a:ext>
            </a:extLst>
          </p:cNvPr>
          <p:cNvSpPr/>
          <p:nvPr/>
        </p:nvSpPr>
        <p:spPr bwMode="auto">
          <a:xfrm rot="14837484">
            <a:off x="2408267" y="2497980"/>
            <a:ext cx="4998207" cy="2581480"/>
          </a:xfrm>
          <a:prstGeom prst="arc">
            <a:avLst>
              <a:gd name="adj1" fmla="val 13647580"/>
              <a:gd name="adj2" fmla="val 20393482"/>
            </a:avLst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0F1C7DC-ECE6-C0B8-8473-1823A5DFB99F}"/>
              </a:ext>
            </a:extLst>
          </p:cNvPr>
          <p:cNvSpPr txBox="1">
            <a:spLocks/>
          </p:cNvSpPr>
          <p:nvPr/>
        </p:nvSpPr>
        <p:spPr>
          <a:xfrm>
            <a:off x="6668789" y="6322994"/>
            <a:ext cx="2563854" cy="2189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Wirth &amp; </a:t>
            </a:r>
            <a:r>
              <a:rPr lang="en-GB" sz="1100" kern="0" dirty="0" err="1"/>
              <a:t>Hipp</a:t>
            </a:r>
            <a:r>
              <a:rPr lang="en-GB" sz="1100" kern="0" dirty="0"/>
              <a:t> (2000)</a:t>
            </a:r>
          </a:p>
        </p:txBody>
      </p:sp>
    </p:spTree>
    <p:extLst>
      <p:ext uri="{BB962C8B-B14F-4D97-AF65-F5344CB8AC3E}">
        <p14:creationId xmlns:p14="http://schemas.microsoft.com/office/powerpoint/2010/main" val="163102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4684-81AD-5047-7767-80140D3C2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586" y="5200266"/>
            <a:ext cx="2992445" cy="1345342"/>
          </a:xfrm>
        </p:spPr>
        <p:txBody>
          <a:bodyPr/>
          <a:lstStyle/>
          <a:p>
            <a:r>
              <a:rPr lang="en-GB" sz="1800" dirty="0"/>
              <a:t>Process model for data mining projects</a:t>
            </a:r>
          </a:p>
          <a:p>
            <a:r>
              <a:rPr lang="en-GB" sz="1800" dirty="0"/>
              <a:t>Cyclic and iterative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CRISP-DM: </a:t>
            </a:r>
            <a:r>
              <a:rPr lang="en-GB" sz="1800" i="1" dirty="0" err="1"/>
              <a:t>CRoss</a:t>
            </a:r>
            <a:r>
              <a:rPr lang="en-GB" sz="1800" i="1" dirty="0"/>
              <a:t> Industry Standard Process for Data Mining</a:t>
            </a: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E597C-E291-C7F1-9B57-6288A7E1B20E}"/>
              </a:ext>
            </a:extLst>
          </p:cNvPr>
          <p:cNvSpPr txBox="1"/>
          <p:nvPr/>
        </p:nvSpPr>
        <p:spPr>
          <a:xfrm>
            <a:off x="3670805" y="2910042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565656"/>
                </a:solidFill>
                <a:latin typeface="+mn-lt"/>
              </a:rPr>
              <a:t>CRISP-DM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6F3D47-E91B-F8C8-964F-339A65646F74}"/>
              </a:ext>
            </a:extLst>
          </p:cNvPr>
          <p:cNvGrpSpPr/>
          <p:nvPr/>
        </p:nvGrpSpPr>
        <p:grpSpPr>
          <a:xfrm>
            <a:off x="2483480" y="1411864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75AF12-AEF2-DEE6-143A-C092DFE5F9B6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B5EC1E-F02B-1823-D85F-8A044A927015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Business understanding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F12D0-EFB5-0930-55BA-115FB277D437}"/>
              </a:ext>
            </a:extLst>
          </p:cNvPr>
          <p:cNvGrpSpPr/>
          <p:nvPr/>
        </p:nvGrpSpPr>
        <p:grpSpPr>
          <a:xfrm>
            <a:off x="5300871" y="142627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119725B-EA32-5C47-0B2C-CCE15B98EFAB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A17485-F0C1-EE99-0639-B93BCC7A54EA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understanding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FA200F-56BF-3313-A74B-0B92014CAD16}"/>
              </a:ext>
            </a:extLst>
          </p:cNvPr>
          <p:cNvGrpSpPr/>
          <p:nvPr/>
        </p:nvGrpSpPr>
        <p:grpSpPr>
          <a:xfrm>
            <a:off x="6100554" y="2763269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3681CBA-E7B6-0A7E-D9A6-F4590527677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9D0FC3-31B4-072F-D498-542FF9982083}"/>
                </a:ext>
              </a:extLst>
            </p:cNvPr>
            <p:cNvSpPr txBox="1"/>
            <p:nvPr/>
          </p:nvSpPr>
          <p:spPr>
            <a:xfrm>
              <a:off x="5223848" y="1557200"/>
              <a:ext cx="13363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preparation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DAFFA-2FE7-A15B-FCF8-EF54E9991A1C}"/>
              </a:ext>
            </a:extLst>
          </p:cNvPr>
          <p:cNvGrpSpPr/>
          <p:nvPr/>
        </p:nvGrpSpPr>
        <p:grpSpPr>
          <a:xfrm>
            <a:off x="5783683" y="419972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6BA10D6-0EEB-4AD7-7F8B-0FB840E4120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F4B217-E5F8-4FD6-0532-081C7BC17EFB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Modelling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C04D7F-A06B-21BF-3D3B-F8C176E04862}"/>
              </a:ext>
            </a:extLst>
          </p:cNvPr>
          <p:cNvGrpSpPr/>
          <p:nvPr/>
        </p:nvGrpSpPr>
        <p:grpSpPr>
          <a:xfrm>
            <a:off x="3925426" y="5291481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EBB0A7-C3A3-62E0-71A3-B3163D6C2A2A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BF0CD-9602-785E-98E5-66333D66B55D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Evaluation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5FB41-DADB-6D47-F1D2-50D13DD85823}"/>
              </a:ext>
            </a:extLst>
          </p:cNvPr>
          <p:cNvGrpSpPr/>
          <p:nvPr/>
        </p:nvGrpSpPr>
        <p:grpSpPr>
          <a:xfrm>
            <a:off x="1579845" y="3291758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C9E5DF6-DBFB-BC6E-BDEA-023830BEBD11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1ACD8E-4995-4513-BE77-253EAD0263B4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Deployment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3529718-B902-4A14-8F1D-947B9CE1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74" y="3433262"/>
            <a:ext cx="553463" cy="6772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0BDE8-74C3-D104-39D9-34E249C49A7F}"/>
              </a:ext>
            </a:extLst>
          </p:cNvPr>
          <p:cNvGrpSpPr/>
          <p:nvPr/>
        </p:nvGrpSpPr>
        <p:grpSpPr>
          <a:xfrm>
            <a:off x="4194584" y="1565769"/>
            <a:ext cx="923454" cy="320748"/>
            <a:chOff x="5585988" y="1557196"/>
            <a:chExt cx="923454" cy="320748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0B7FACC0-7F9E-160C-0F50-41B491B8E0B9}"/>
                </a:ext>
              </a:extLst>
            </p:cNvPr>
            <p:cNvSpPr/>
            <p:nvPr/>
          </p:nvSpPr>
          <p:spPr bwMode="auto">
            <a:xfrm>
              <a:off x="5585988" y="1557196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D1DF7918-3B39-A59C-D623-CFCA59D0DE09}"/>
                </a:ext>
              </a:extLst>
            </p:cNvPr>
            <p:cNvSpPr/>
            <p:nvPr/>
          </p:nvSpPr>
          <p:spPr bwMode="auto">
            <a:xfrm rot="10800000">
              <a:off x="5585988" y="1760249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71720C1-526D-35D1-0B8C-8A4371276B73}"/>
              </a:ext>
            </a:extLst>
          </p:cNvPr>
          <p:cNvSpPr/>
          <p:nvPr/>
        </p:nvSpPr>
        <p:spPr bwMode="auto">
          <a:xfrm rot="3773955">
            <a:off x="6070527" y="2331032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4FA94A-F31D-EAF6-79A6-744991685506}"/>
              </a:ext>
            </a:extLst>
          </p:cNvPr>
          <p:cNvGrpSpPr/>
          <p:nvPr/>
        </p:nvGrpSpPr>
        <p:grpSpPr>
          <a:xfrm>
            <a:off x="6489175" y="3468636"/>
            <a:ext cx="280849" cy="657317"/>
            <a:chOff x="7880579" y="3460063"/>
            <a:chExt cx="280849" cy="657317"/>
          </a:xfrm>
        </p:grpSpPr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33C9CC22-A381-AFCE-AA89-26D32B82238A}"/>
                </a:ext>
              </a:extLst>
            </p:cNvPr>
            <p:cNvSpPr/>
            <p:nvPr/>
          </p:nvSpPr>
          <p:spPr bwMode="auto">
            <a:xfrm rot="5400000">
              <a:off x="7602539" y="3738103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DB9EA7EF-D34A-6A5E-0AFF-9ACDF479FEEF}"/>
                </a:ext>
              </a:extLst>
            </p:cNvPr>
            <p:cNvSpPr/>
            <p:nvPr/>
          </p:nvSpPr>
          <p:spPr bwMode="auto">
            <a:xfrm rot="16200000">
              <a:off x="7782153" y="3738104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32B1BA3-4039-7AA6-F1B3-28AF8C670913}"/>
              </a:ext>
            </a:extLst>
          </p:cNvPr>
          <p:cNvSpPr/>
          <p:nvPr/>
        </p:nvSpPr>
        <p:spPr bwMode="auto">
          <a:xfrm rot="7995755">
            <a:off x="5662489" y="5138305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E83DA-0597-6633-ABF8-23F5D9ABC144}"/>
              </a:ext>
            </a:extLst>
          </p:cNvPr>
          <p:cNvGrpSpPr/>
          <p:nvPr/>
        </p:nvGrpSpPr>
        <p:grpSpPr>
          <a:xfrm>
            <a:off x="2684690" y="2322810"/>
            <a:ext cx="3740253" cy="3392667"/>
            <a:chOff x="4076094" y="2314237"/>
            <a:chExt cx="3740253" cy="3392667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67B1CEF-5B05-85E6-2C0E-5D0E21EDAFB0}"/>
                </a:ext>
              </a:extLst>
            </p:cNvPr>
            <p:cNvSpPr/>
            <p:nvPr/>
          </p:nvSpPr>
          <p:spPr bwMode="auto">
            <a:xfrm rot="12322234">
              <a:off x="4091368" y="2314237"/>
              <a:ext cx="3724979" cy="3392667"/>
            </a:xfrm>
            <a:prstGeom prst="arc">
              <a:avLst>
                <a:gd name="adj1" fmla="val 16200000"/>
                <a:gd name="adj2" fmla="val 19993059"/>
              </a:avLst>
            </a:prstGeom>
            <a:noFill/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3E3EC70-5D4C-9A52-A384-54CC1BD95703}"/>
                </a:ext>
              </a:extLst>
            </p:cNvPr>
            <p:cNvSpPr/>
            <p:nvPr/>
          </p:nvSpPr>
          <p:spPr bwMode="auto">
            <a:xfrm>
              <a:off x="4076094" y="3959937"/>
              <a:ext cx="104768" cy="14886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6244C9B-CB13-5EA9-DFC8-88BC83CDC2C4}"/>
              </a:ext>
            </a:extLst>
          </p:cNvPr>
          <p:cNvSpPr/>
          <p:nvPr/>
        </p:nvSpPr>
        <p:spPr bwMode="auto">
          <a:xfrm rot="795808">
            <a:off x="3371220" y="2053957"/>
            <a:ext cx="146711" cy="200134"/>
          </a:xfrm>
          <a:prstGeom prst="triangl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D77966-FA29-41FA-AFDB-25EA65910DCB}"/>
              </a:ext>
            </a:extLst>
          </p:cNvPr>
          <p:cNvGrpSpPr/>
          <p:nvPr/>
        </p:nvGrpSpPr>
        <p:grpSpPr>
          <a:xfrm>
            <a:off x="3622236" y="2304953"/>
            <a:ext cx="2070776" cy="2348358"/>
            <a:chOff x="5013640" y="2296380"/>
            <a:chExt cx="2070776" cy="234835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72C5F-466C-81C6-4DB9-879961DF2311}"/>
                </a:ext>
              </a:extLst>
            </p:cNvPr>
            <p:cNvSpPr/>
            <p:nvPr/>
          </p:nvSpPr>
          <p:spPr bwMode="auto">
            <a:xfrm>
              <a:off x="5013640" y="2424674"/>
              <a:ext cx="2070776" cy="2070776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CD6D08E-036B-F156-9A09-96847EBDE377}"/>
                </a:ext>
              </a:extLst>
            </p:cNvPr>
            <p:cNvSpPr/>
            <p:nvPr/>
          </p:nvSpPr>
          <p:spPr bwMode="auto">
            <a:xfrm rot="5400000">
              <a:off x="5986529" y="2285544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C3DDB26-8211-DA3F-7D8E-BD140B35A4C4}"/>
                </a:ext>
              </a:extLst>
            </p:cNvPr>
            <p:cNvSpPr/>
            <p:nvPr/>
          </p:nvSpPr>
          <p:spPr bwMode="auto">
            <a:xfrm rot="16550542">
              <a:off x="5929379" y="4352730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41" name="Arc 40">
            <a:extLst>
              <a:ext uri="{FF2B5EF4-FFF2-40B4-BE49-F238E27FC236}">
                <a16:creationId xmlns:a16="http://schemas.microsoft.com/office/drawing/2014/main" id="{2CF63F77-A01E-41E7-2B16-E0618C243770}"/>
              </a:ext>
            </a:extLst>
          </p:cNvPr>
          <p:cNvSpPr/>
          <p:nvPr/>
        </p:nvSpPr>
        <p:spPr bwMode="auto">
          <a:xfrm rot="14837484">
            <a:off x="2408267" y="2497980"/>
            <a:ext cx="4998207" cy="2581480"/>
          </a:xfrm>
          <a:prstGeom prst="arc">
            <a:avLst>
              <a:gd name="adj1" fmla="val 13647580"/>
              <a:gd name="adj2" fmla="val 20393482"/>
            </a:avLst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0F1C7DC-ECE6-C0B8-8473-1823A5DFB99F}"/>
              </a:ext>
            </a:extLst>
          </p:cNvPr>
          <p:cNvSpPr txBox="1">
            <a:spLocks/>
          </p:cNvSpPr>
          <p:nvPr/>
        </p:nvSpPr>
        <p:spPr>
          <a:xfrm>
            <a:off x="6668789" y="6322994"/>
            <a:ext cx="2563854" cy="2189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Wirth &amp; </a:t>
            </a:r>
            <a:r>
              <a:rPr lang="en-GB" sz="1100" kern="0" dirty="0" err="1"/>
              <a:t>Hipp</a:t>
            </a:r>
            <a:r>
              <a:rPr lang="en-GB" sz="1100" kern="0" dirty="0"/>
              <a:t> (2000)</a:t>
            </a:r>
          </a:p>
        </p:txBody>
      </p:sp>
      <p:sp>
        <p:nvSpPr>
          <p:cNvPr id="43" name="Rounded Rectangle 21">
            <a:extLst>
              <a:ext uri="{FF2B5EF4-FFF2-40B4-BE49-F238E27FC236}">
                <a16:creationId xmlns:a16="http://schemas.microsoft.com/office/drawing/2014/main" id="{E6D113D8-8E56-FFFE-876C-CFFBB0B891C4}"/>
              </a:ext>
            </a:extLst>
          </p:cNvPr>
          <p:cNvSpPr/>
          <p:nvPr/>
        </p:nvSpPr>
        <p:spPr bwMode="auto">
          <a:xfrm>
            <a:off x="2475447" y="1412557"/>
            <a:ext cx="1620570" cy="598746"/>
          </a:xfrm>
          <a:prstGeom prst="roundRect">
            <a:avLst/>
          </a:prstGeom>
          <a:noFill/>
          <a:ln w="38100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baseline="0" dirty="0">
              <a:ln>
                <a:noFill/>
              </a:ln>
              <a:solidFill>
                <a:srgbClr val="56565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815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4684-81AD-5047-7767-80140D3C2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586" y="5200266"/>
            <a:ext cx="2992445" cy="1345342"/>
          </a:xfrm>
        </p:spPr>
        <p:txBody>
          <a:bodyPr/>
          <a:lstStyle/>
          <a:p>
            <a:r>
              <a:rPr lang="en-GB" sz="1800" dirty="0"/>
              <a:t>Process model for data mining projects</a:t>
            </a:r>
          </a:p>
          <a:p>
            <a:r>
              <a:rPr lang="en-GB" sz="1800" dirty="0"/>
              <a:t>Cyclic and iterative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CRISP-DM: </a:t>
            </a:r>
            <a:r>
              <a:rPr lang="en-GB" sz="1800" i="1" dirty="0" err="1"/>
              <a:t>CRoss</a:t>
            </a:r>
            <a:r>
              <a:rPr lang="en-GB" sz="1800" i="1" dirty="0"/>
              <a:t> Industry Standard Process for Data Mining</a:t>
            </a: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E597C-E291-C7F1-9B57-6288A7E1B20E}"/>
              </a:ext>
            </a:extLst>
          </p:cNvPr>
          <p:cNvSpPr txBox="1"/>
          <p:nvPr/>
        </p:nvSpPr>
        <p:spPr>
          <a:xfrm>
            <a:off x="3670805" y="2910042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565656"/>
                </a:solidFill>
                <a:latin typeface="+mn-lt"/>
              </a:rPr>
              <a:t>CRISP-DM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6F3D47-E91B-F8C8-964F-339A65646F74}"/>
              </a:ext>
            </a:extLst>
          </p:cNvPr>
          <p:cNvGrpSpPr/>
          <p:nvPr/>
        </p:nvGrpSpPr>
        <p:grpSpPr>
          <a:xfrm>
            <a:off x="2483480" y="1411864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75AF12-AEF2-DEE6-143A-C092DFE5F9B6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B5EC1E-F02B-1823-D85F-8A044A927015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Business understanding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F12D0-EFB5-0930-55BA-115FB277D437}"/>
              </a:ext>
            </a:extLst>
          </p:cNvPr>
          <p:cNvGrpSpPr/>
          <p:nvPr/>
        </p:nvGrpSpPr>
        <p:grpSpPr>
          <a:xfrm>
            <a:off x="5300871" y="142627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119725B-EA32-5C47-0B2C-CCE15B98EFAB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A17485-F0C1-EE99-0639-B93BCC7A54EA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understanding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FA200F-56BF-3313-A74B-0B92014CAD16}"/>
              </a:ext>
            </a:extLst>
          </p:cNvPr>
          <p:cNvGrpSpPr/>
          <p:nvPr/>
        </p:nvGrpSpPr>
        <p:grpSpPr>
          <a:xfrm>
            <a:off x="6100554" y="2763269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3681CBA-E7B6-0A7E-D9A6-F4590527677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9D0FC3-31B4-072F-D498-542FF9982083}"/>
                </a:ext>
              </a:extLst>
            </p:cNvPr>
            <p:cNvSpPr txBox="1"/>
            <p:nvPr/>
          </p:nvSpPr>
          <p:spPr>
            <a:xfrm>
              <a:off x="5223848" y="1557200"/>
              <a:ext cx="13363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preparation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DAFFA-2FE7-A15B-FCF8-EF54E9991A1C}"/>
              </a:ext>
            </a:extLst>
          </p:cNvPr>
          <p:cNvGrpSpPr/>
          <p:nvPr/>
        </p:nvGrpSpPr>
        <p:grpSpPr>
          <a:xfrm>
            <a:off x="5783683" y="419972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6BA10D6-0EEB-4AD7-7F8B-0FB840E4120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F4B217-E5F8-4FD6-0532-081C7BC17EFB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Modelling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C04D7F-A06B-21BF-3D3B-F8C176E04862}"/>
              </a:ext>
            </a:extLst>
          </p:cNvPr>
          <p:cNvGrpSpPr/>
          <p:nvPr/>
        </p:nvGrpSpPr>
        <p:grpSpPr>
          <a:xfrm>
            <a:off x="3925426" y="5291481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EBB0A7-C3A3-62E0-71A3-B3163D6C2A2A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BF0CD-9602-785E-98E5-66333D66B55D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Evaluation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5FB41-DADB-6D47-F1D2-50D13DD85823}"/>
              </a:ext>
            </a:extLst>
          </p:cNvPr>
          <p:cNvGrpSpPr/>
          <p:nvPr/>
        </p:nvGrpSpPr>
        <p:grpSpPr>
          <a:xfrm>
            <a:off x="1579845" y="3291758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C9E5DF6-DBFB-BC6E-BDEA-023830BEBD11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1ACD8E-4995-4513-BE77-253EAD0263B4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Deployment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3529718-B902-4A14-8F1D-947B9CE1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74" y="3433262"/>
            <a:ext cx="553463" cy="6772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0BDE8-74C3-D104-39D9-34E249C49A7F}"/>
              </a:ext>
            </a:extLst>
          </p:cNvPr>
          <p:cNvGrpSpPr/>
          <p:nvPr/>
        </p:nvGrpSpPr>
        <p:grpSpPr>
          <a:xfrm>
            <a:off x="4194584" y="1565769"/>
            <a:ext cx="923454" cy="320748"/>
            <a:chOff x="5585988" y="1557196"/>
            <a:chExt cx="923454" cy="320748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0B7FACC0-7F9E-160C-0F50-41B491B8E0B9}"/>
                </a:ext>
              </a:extLst>
            </p:cNvPr>
            <p:cNvSpPr/>
            <p:nvPr/>
          </p:nvSpPr>
          <p:spPr bwMode="auto">
            <a:xfrm>
              <a:off x="5585988" y="1557196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D1DF7918-3B39-A59C-D623-CFCA59D0DE09}"/>
                </a:ext>
              </a:extLst>
            </p:cNvPr>
            <p:cNvSpPr/>
            <p:nvPr/>
          </p:nvSpPr>
          <p:spPr bwMode="auto">
            <a:xfrm rot="10800000">
              <a:off x="5585988" y="1760249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71720C1-526D-35D1-0B8C-8A4371276B73}"/>
              </a:ext>
            </a:extLst>
          </p:cNvPr>
          <p:cNvSpPr/>
          <p:nvPr/>
        </p:nvSpPr>
        <p:spPr bwMode="auto">
          <a:xfrm rot="3773955">
            <a:off x="6070527" y="2331032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4FA94A-F31D-EAF6-79A6-744991685506}"/>
              </a:ext>
            </a:extLst>
          </p:cNvPr>
          <p:cNvGrpSpPr/>
          <p:nvPr/>
        </p:nvGrpSpPr>
        <p:grpSpPr>
          <a:xfrm>
            <a:off x="6489175" y="3468636"/>
            <a:ext cx="280849" cy="657317"/>
            <a:chOff x="7880579" y="3460063"/>
            <a:chExt cx="280849" cy="657317"/>
          </a:xfrm>
        </p:grpSpPr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33C9CC22-A381-AFCE-AA89-26D32B82238A}"/>
                </a:ext>
              </a:extLst>
            </p:cNvPr>
            <p:cNvSpPr/>
            <p:nvPr/>
          </p:nvSpPr>
          <p:spPr bwMode="auto">
            <a:xfrm rot="5400000">
              <a:off x="7602539" y="3738103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DB9EA7EF-D34A-6A5E-0AFF-9ACDF479FEEF}"/>
                </a:ext>
              </a:extLst>
            </p:cNvPr>
            <p:cNvSpPr/>
            <p:nvPr/>
          </p:nvSpPr>
          <p:spPr bwMode="auto">
            <a:xfrm rot="16200000">
              <a:off x="7782153" y="3738104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32B1BA3-4039-7AA6-F1B3-28AF8C670913}"/>
              </a:ext>
            </a:extLst>
          </p:cNvPr>
          <p:cNvSpPr/>
          <p:nvPr/>
        </p:nvSpPr>
        <p:spPr bwMode="auto">
          <a:xfrm rot="7995755">
            <a:off x="5662489" y="5138305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E83DA-0597-6633-ABF8-23F5D9ABC144}"/>
              </a:ext>
            </a:extLst>
          </p:cNvPr>
          <p:cNvGrpSpPr/>
          <p:nvPr/>
        </p:nvGrpSpPr>
        <p:grpSpPr>
          <a:xfrm>
            <a:off x="2684690" y="2322810"/>
            <a:ext cx="3740253" cy="3392667"/>
            <a:chOff x="4076094" y="2314237"/>
            <a:chExt cx="3740253" cy="3392667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67B1CEF-5B05-85E6-2C0E-5D0E21EDAFB0}"/>
                </a:ext>
              </a:extLst>
            </p:cNvPr>
            <p:cNvSpPr/>
            <p:nvPr/>
          </p:nvSpPr>
          <p:spPr bwMode="auto">
            <a:xfrm rot="12322234">
              <a:off x="4091368" y="2314237"/>
              <a:ext cx="3724979" cy="3392667"/>
            </a:xfrm>
            <a:prstGeom prst="arc">
              <a:avLst>
                <a:gd name="adj1" fmla="val 16200000"/>
                <a:gd name="adj2" fmla="val 19993059"/>
              </a:avLst>
            </a:prstGeom>
            <a:noFill/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3E3EC70-5D4C-9A52-A384-54CC1BD95703}"/>
                </a:ext>
              </a:extLst>
            </p:cNvPr>
            <p:cNvSpPr/>
            <p:nvPr/>
          </p:nvSpPr>
          <p:spPr bwMode="auto">
            <a:xfrm>
              <a:off x="4076094" y="3959937"/>
              <a:ext cx="104768" cy="14886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6244C9B-CB13-5EA9-DFC8-88BC83CDC2C4}"/>
              </a:ext>
            </a:extLst>
          </p:cNvPr>
          <p:cNvSpPr/>
          <p:nvPr/>
        </p:nvSpPr>
        <p:spPr bwMode="auto">
          <a:xfrm rot="795808">
            <a:off x="3371220" y="2053957"/>
            <a:ext cx="146711" cy="200134"/>
          </a:xfrm>
          <a:prstGeom prst="triangl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D77966-FA29-41FA-AFDB-25EA65910DCB}"/>
              </a:ext>
            </a:extLst>
          </p:cNvPr>
          <p:cNvGrpSpPr/>
          <p:nvPr/>
        </p:nvGrpSpPr>
        <p:grpSpPr>
          <a:xfrm>
            <a:off x="3622236" y="2304953"/>
            <a:ext cx="2070776" cy="2348358"/>
            <a:chOff x="5013640" y="2296380"/>
            <a:chExt cx="2070776" cy="234835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72C5F-466C-81C6-4DB9-879961DF2311}"/>
                </a:ext>
              </a:extLst>
            </p:cNvPr>
            <p:cNvSpPr/>
            <p:nvPr/>
          </p:nvSpPr>
          <p:spPr bwMode="auto">
            <a:xfrm>
              <a:off x="5013640" y="2424674"/>
              <a:ext cx="2070776" cy="2070776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CD6D08E-036B-F156-9A09-96847EBDE377}"/>
                </a:ext>
              </a:extLst>
            </p:cNvPr>
            <p:cNvSpPr/>
            <p:nvPr/>
          </p:nvSpPr>
          <p:spPr bwMode="auto">
            <a:xfrm rot="5400000">
              <a:off x="5986529" y="2285544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C3DDB26-8211-DA3F-7D8E-BD140B35A4C4}"/>
                </a:ext>
              </a:extLst>
            </p:cNvPr>
            <p:cNvSpPr/>
            <p:nvPr/>
          </p:nvSpPr>
          <p:spPr bwMode="auto">
            <a:xfrm rot="16550542">
              <a:off x="5929379" y="4352730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41" name="Arc 40">
            <a:extLst>
              <a:ext uri="{FF2B5EF4-FFF2-40B4-BE49-F238E27FC236}">
                <a16:creationId xmlns:a16="http://schemas.microsoft.com/office/drawing/2014/main" id="{2CF63F77-A01E-41E7-2B16-E0618C243770}"/>
              </a:ext>
            </a:extLst>
          </p:cNvPr>
          <p:cNvSpPr/>
          <p:nvPr/>
        </p:nvSpPr>
        <p:spPr bwMode="auto">
          <a:xfrm rot="14837484">
            <a:off x="2408267" y="2497980"/>
            <a:ext cx="4998207" cy="2581480"/>
          </a:xfrm>
          <a:prstGeom prst="arc">
            <a:avLst>
              <a:gd name="adj1" fmla="val 13647580"/>
              <a:gd name="adj2" fmla="val 20393482"/>
            </a:avLst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0F1C7DC-ECE6-C0B8-8473-1823A5DFB99F}"/>
              </a:ext>
            </a:extLst>
          </p:cNvPr>
          <p:cNvSpPr txBox="1">
            <a:spLocks/>
          </p:cNvSpPr>
          <p:nvPr/>
        </p:nvSpPr>
        <p:spPr>
          <a:xfrm>
            <a:off x="6668789" y="6322994"/>
            <a:ext cx="2563854" cy="2189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Wirth &amp; </a:t>
            </a:r>
            <a:r>
              <a:rPr lang="en-GB" sz="1100" kern="0" dirty="0" err="1"/>
              <a:t>Hipp</a:t>
            </a:r>
            <a:r>
              <a:rPr lang="en-GB" sz="1100" kern="0" dirty="0"/>
              <a:t> (2000)</a:t>
            </a:r>
          </a:p>
        </p:txBody>
      </p:sp>
      <p:sp>
        <p:nvSpPr>
          <p:cNvPr id="43" name="Rounded Rectangle 21">
            <a:extLst>
              <a:ext uri="{FF2B5EF4-FFF2-40B4-BE49-F238E27FC236}">
                <a16:creationId xmlns:a16="http://schemas.microsoft.com/office/drawing/2014/main" id="{E6D113D8-8E56-FFFE-876C-CFFBB0B891C4}"/>
              </a:ext>
            </a:extLst>
          </p:cNvPr>
          <p:cNvSpPr/>
          <p:nvPr/>
        </p:nvSpPr>
        <p:spPr bwMode="auto">
          <a:xfrm>
            <a:off x="5290269" y="1439246"/>
            <a:ext cx="1620570" cy="598746"/>
          </a:xfrm>
          <a:prstGeom prst="roundRect">
            <a:avLst/>
          </a:prstGeom>
          <a:noFill/>
          <a:ln w="38100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baseline="0" dirty="0">
              <a:ln>
                <a:noFill/>
              </a:ln>
              <a:solidFill>
                <a:srgbClr val="56565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988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4684-81AD-5047-7767-80140D3C2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586" y="5200266"/>
            <a:ext cx="2992445" cy="1345342"/>
          </a:xfrm>
        </p:spPr>
        <p:txBody>
          <a:bodyPr/>
          <a:lstStyle/>
          <a:p>
            <a:r>
              <a:rPr lang="en-GB" sz="1800" dirty="0"/>
              <a:t>Process model for data mining projects</a:t>
            </a:r>
          </a:p>
          <a:p>
            <a:r>
              <a:rPr lang="en-GB" sz="1800" dirty="0"/>
              <a:t>Cyclic and iterative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CRISP-DM: </a:t>
            </a:r>
            <a:r>
              <a:rPr lang="en-GB" sz="1800" i="1" dirty="0" err="1"/>
              <a:t>CRoss</a:t>
            </a:r>
            <a:r>
              <a:rPr lang="en-GB" sz="1800" i="1" dirty="0"/>
              <a:t> Industry Standard Process for Data Mining</a:t>
            </a: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E597C-E291-C7F1-9B57-6288A7E1B20E}"/>
              </a:ext>
            </a:extLst>
          </p:cNvPr>
          <p:cNvSpPr txBox="1"/>
          <p:nvPr/>
        </p:nvSpPr>
        <p:spPr>
          <a:xfrm>
            <a:off x="3670805" y="2910042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565656"/>
                </a:solidFill>
                <a:latin typeface="+mn-lt"/>
              </a:rPr>
              <a:t>CRISP-DM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6F3D47-E91B-F8C8-964F-339A65646F74}"/>
              </a:ext>
            </a:extLst>
          </p:cNvPr>
          <p:cNvGrpSpPr/>
          <p:nvPr/>
        </p:nvGrpSpPr>
        <p:grpSpPr>
          <a:xfrm>
            <a:off x="2483480" y="1411864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75AF12-AEF2-DEE6-143A-C092DFE5F9B6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B5EC1E-F02B-1823-D85F-8A044A927015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Business understanding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F12D0-EFB5-0930-55BA-115FB277D437}"/>
              </a:ext>
            </a:extLst>
          </p:cNvPr>
          <p:cNvGrpSpPr/>
          <p:nvPr/>
        </p:nvGrpSpPr>
        <p:grpSpPr>
          <a:xfrm>
            <a:off x="5300871" y="142627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119725B-EA32-5C47-0B2C-CCE15B98EFAB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A17485-F0C1-EE99-0639-B93BCC7A54EA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understanding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FA200F-56BF-3313-A74B-0B92014CAD16}"/>
              </a:ext>
            </a:extLst>
          </p:cNvPr>
          <p:cNvGrpSpPr/>
          <p:nvPr/>
        </p:nvGrpSpPr>
        <p:grpSpPr>
          <a:xfrm>
            <a:off x="6100554" y="2763269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3681CBA-E7B6-0A7E-D9A6-F4590527677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9D0FC3-31B4-072F-D498-542FF9982083}"/>
                </a:ext>
              </a:extLst>
            </p:cNvPr>
            <p:cNvSpPr txBox="1"/>
            <p:nvPr/>
          </p:nvSpPr>
          <p:spPr>
            <a:xfrm>
              <a:off x="5223848" y="1557200"/>
              <a:ext cx="13363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preparation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DAFFA-2FE7-A15B-FCF8-EF54E9991A1C}"/>
              </a:ext>
            </a:extLst>
          </p:cNvPr>
          <p:cNvGrpSpPr/>
          <p:nvPr/>
        </p:nvGrpSpPr>
        <p:grpSpPr>
          <a:xfrm>
            <a:off x="5783683" y="419972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6BA10D6-0EEB-4AD7-7F8B-0FB840E4120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F4B217-E5F8-4FD6-0532-081C7BC17EFB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Modelling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C04D7F-A06B-21BF-3D3B-F8C176E04862}"/>
              </a:ext>
            </a:extLst>
          </p:cNvPr>
          <p:cNvGrpSpPr/>
          <p:nvPr/>
        </p:nvGrpSpPr>
        <p:grpSpPr>
          <a:xfrm>
            <a:off x="3925426" y="5291481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EBB0A7-C3A3-62E0-71A3-B3163D6C2A2A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BF0CD-9602-785E-98E5-66333D66B55D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Evaluation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5FB41-DADB-6D47-F1D2-50D13DD85823}"/>
              </a:ext>
            </a:extLst>
          </p:cNvPr>
          <p:cNvGrpSpPr/>
          <p:nvPr/>
        </p:nvGrpSpPr>
        <p:grpSpPr>
          <a:xfrm>
            <a:off x="1579845" y="3291758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C9E5DF6-DBFB-BC6E-BDEA-023830BEBD11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1ACD8E-4995-4513-BE77-253EAD0263B4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Deployment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3529718-B902-4A14-8F1D-947B9CE1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74" y="3433262"/>
            <a:ext cx="553463" cy="6772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0BDE8-74C3-D104-39D9-34E249C49A7F}"/>
              </a:ext>
            </a:extLst>
          </p:cNvPr>
          <p:cNvGrpSpPr/>
          <p:nvPr/>
        </p:nvGrpSpPr>
        <p:grpSpPr>
          <a:xfrm>
            <a:off x="4194584" y="1565769"/>
            <a:ext cx="923454" cy="320748"/>
            <a:chOff x="5585988" y="1557196"/>
            <a:chExt cx="923454" cy="320748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0B7FACC0-7F9E-160C-0F50-41B491B8E0B9}"/>
                </a:ext>
              </a:extLst>
            </p:cNvPr>
            <p:cNvSpPr/>
            <p:nvPr/>
          </p:nvSpPr>
          <p:spPr bwMode="auto">
            <a:xfrm>
              <a:off x="5585988" y="1557196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D1DF7918-3B39-A59C-D623-CFCA59D0DE09}"/>
                </a:ext>
              </a:extLst>
            </p:cNvPr>
            <p:cNvSpPr/>
            <p:nvPr/>
          </p:nvSpPr>
          <p:spPr bwMode="auto">
            <a:xfrm rot="10800000">
              <a:off x="5585988" y="1760249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71720C1-526D-35D1-0B8C-8A4371276B73}"/>
              </a:ext>
            </a:extLst>
          </p:cNvPr>
          <p:cNvSpPr/>
          <p:nvPr/>
        </p:nvSpPr>
        <p:spPr bwMode="auto">
          <a:xfrm rot="3773955">
            <a:off x="6070527" y="2331032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4FA94A-F31D-EAF6-79A6-744991685506}"/>
              </a:ext>
            </a:extLst>
          </p:cNvPr>
          <p:cNvGrpSpPr/>
          <p:nvPr/>
        </p:nvGrpSpPr>
        <p:grpSpPr>
          <a:xfrm>
            <a:off x="6489175" y="3468636"/>
            <a:ext cx="280849" cy="657317"/>
            <a:chOff x="7880579" y="3460063"/>
            <a:chExt cx="280849" cy="657317"/>
          </a:xfrm>
        </p:grpSpPr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33C9CC22-A381-AFCE-AA89-26D32B82238A}"/>
                </a:ext>
              </a:extLst>
            </p:cNvPr>
            <p:cNvSpPr/>
            <p:nvPr/>
          </p:nvSpPr>
          <p:spPr bwMode="auto">
            <a:xfrm rot="5400000">
              <a:off x="7602539" y="3738103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DB9EA7EF-D34A-6A5E-0AFF-9ACDF479FEEF}"/>
                </a:ext>
              </a:extLst>
            </p:cNvPr>
            <p:cNvSpPr/>
            <p:nvPr/>
          </p:nvSpPr>
          <p:spPr bwMode="auto">
            <a:xfrm rot="16200000">
              <a:off x="7782153" y="3738104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32B1BA3-4039-7AA6-F1B3-28AF8C670913}"/>
              </a:ext>
            </a:extLst>
          </p:cNvPr>
          <p:cNvSpPr/>
          <p:nvPr/>
        </p:nvSpPr>
        <p:spPr bwMode="auto">
          <a:xfrm rot="7995755">
            <a:off x="5662489" y="5138305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E83DA-0597-6633-ABF8-23F5D9ABC144}"/>
              </a:ext>
            </a:extLst>
          </p:cNvPr>
          <p:cNvGrpSpPr/>
          <p:nvPr/>
        </p:nvGrpSpPr>
        <p:grpSpPr>
          <a:xfrm>
            <a:off x="2684690" y="2322810"/>
            <a:ext cx="3740253" cy="3392667"/>
            <a:chOff x="4076094" y="2314237"/>
            <a:chExt cx="3740253" cy="3392667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67B1CEF-5B05-85E6-2C0E-5D0E21EDAFB0}"/>
                </a:ext>
              </a:extLst>
            </p:cNvPr>
            <p:cNvSpPr/>
            <p:nvPr/>
          </p:nvSpPr>
          <p:spPr bwMode="auto">
            <a:xfrm rot="12322234">
              <a:off x="4091368" y="2314237"/>
              <a:ext cx="3724979" cy="3392667"/>
            </a:xfrm>
            <a:prstGeom prst="arc">
              <a:avLst>
                <a:gd name="adj1" fmla="val 16200000"/>
                <a:gd name="adj2" fmla="val 19993059"/>
              </a:avLst>
            </a:prstGeom>
            <a:noFill/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3E3EC70-5D4C-9A52-A384-54CC1BD95703}"/>
                </a:ext>
              </a:extLst>
            </p:cNvPr>
            <p:cNvSpPr/>
            <p:nvPr/>
          </p:nvSpPr>
          <p:spPr bwMode="auto">
            <a:xfrm>
              <a:off x="4076094" y="3959937"/>
              <a:ext cx="104768" cy="14886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6244C9B-CB13-5EA9-DFC8-88BC83CDC2C4}"/>
              </a:ext>
            </a:extLst>
          </p:cNvPr>
          <p:cNvSpPr/>
          <p:nvPr/>
        </p:nvSpPr>
        <p:spPr bwMode="auto">
          <a:xfrm rot="795808">
            <a:off x="3371220" y="2053957"/>
            <a:ext cx="146711" cy="200134"/>
          </a:xfrm>
          <a:prstGeom prst="triangl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D77966-FA29-41FA-AFDB-25EA65910DCB}"/>
              </a:ext>
            </a:extLst>
          </p:cNvPr>
          <p:cNvGrpSpPr/>
          <p:nvPr/>
        </p:nvGrpSpPr>
        <p:grpSpPr>
          <a:xfrm>
            <a:off x="3622236" y="2304953"/>
            <a:ext cx="2070776" cy="2348358"/>
            <a:chOff x="5013640" y="2296380"/>
            <a:chExt cx="2070776" cy="234835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72C5F-466C-81C6-4DB9-879961DF2311}"/>
                </a:ext>
              </a:extLst>
            </p:cNvPr>
            <p:cNvSpPr/>
            <p:nvPr/>
          </p:nvSpPr>
          <p:spPr bwMode="auto">
            <a:xfrm>
              <a:off x="5013640" y="2424674"/>
              <a:ext cx="2070776" cy="2070776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CD6D08E-036B-F156-9A09-96847EBDE377}"/>
                </a:ext>
              </a:extLst>
            </p:cNvPr>
            <p:cNvSpPr/>
            <p:nvPr/>
          </p:nvSpPr>
          <p:spPr bwMode="auto">
            <a:xfrm rot="5400000">
              <a:off x="5986529" y="2285544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C3DDB26-8211-DA3F-7D8E-BD140B35A4C4}"/>
                </a:ext>
              </a:extLst>
            </p:cNvPr>
            <p:cNvSpPr/>
            <p:nvPr/>
          </p:nvSpPr>
          <p:spPr bwMode="auto">
            <a:xfrm rot="16550542">
              <a:off x="5929379" y="4352730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41" name="Arc 40">
            <a:extLst>
              <a:ext uri="{FF2B5EF4-FFF2-40B4-BE49-F238E27FC236}">
                <a16:creationId xmlns:a16="http://schemas.microsoft.com/office/drawing/2014/main" id="{2CF63F77-A01E-41E7-2B16-E0618C243770}"/>
              </a:ext>
            </a:extLst>
          </p:cNvPr>
          <p:cNvSpPr/>
          <p:nvPr/>
        </p:nvSpPr>
        <p:spPr bwMode="auto">
          <a:xfrm rot="14837484">
            <a:off x="2408267" y="2497980"/>
            <a:ext cx="4998207" cy="2581480"/>
          </a:xfrm>
          <a:prstGeom prst="arc">
            <a:avLst>
              <a:gd name="adj1" fmla="val 13647580"/>
              <a:gd name="adj2" fmla="val 20393482"/>
            </a:avLst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0F1C7DC-ECE6-C0B8-8473-1823A5DFB99F}"/>
              </a:ext>
            </a:extLst>
          </p:cNvPr>
          <p:cNvSpPr txBox="1">
            <a:spLocks/>
          </p:cNvSpPr>
          <p:nvPr/>
        </p:nvSpPr>
        <p:spPr>
          <a:xfrm>
            <a:off x="6668789" y="6322994"/>
            <a:ext cx="2563854" cy="2189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Wirth &amp; </a:t>
            </a:r>
            <a:r>
              <a:rPr lang="en-GB" sz="1100" kern="0" dirty="0" err="1"/>
              <a:t>Hipp</a:t>
            </a:r>
            <a:r>
              <a:rPr lang="en-GB" sz="1100" kern="0" dirty="0"/>
              <a:t> (2000)</a:t>
            </a:r>
          </a:p>
        </p:txBody>
      </p:sp>
      <p:sp>
        <p:nvSpPr>
          <p:cNvPr id="43" name="Rounded Rectangle 21">
            <a:extLst>
              <a:ext uri="{FF2B5EF4-FFF2-40B4-BE49-F238E27FC236}">
                <a16:creationId xmlns:a16="http://schemas.microsoft.com/office/drawing/2014/main" id="{E6D113D8-8E56-FFFE-876C-CFFBB0B891C4}"/>
              </a:ext>
            </a:extLst>
          </p:cNvPr>
          <p:cNvSpPr/>
          <p:nvPr/>
        </p:nvSpPr>
        <p:spPr bwMode="auto">
          <a:xfrm>
            <a:off x="6111156" y="2770282"/>
            <a:ext cx="1620570" cy="598746"/>
          </a:xfrm>
          <a:prstGeom prst="roundRect">
            <a:avLst/>
          </a:prstGeom>
          <a:noFill/>
          <a:ln w="38100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baseline="0" dirty="0">
              <a:ln>
                <a:noFill/>
              </a:ln>
              <a:solidFill>
                <a:srgbClr val="56565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063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4684-81AD-5047-7767-80140D3C2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586" y="5200266"/>
            <a:ext cx="2992445" cy="1345342"/>
          </a:xfrm>
        </p:spPr>
        <p:txBody>
          <a:bodyPr/>
          <a:lstStyle/>
          <a:p>
            <a:r>
              <a:rPr lang="en-GB" sz="1800" dirty="0"/>
              <a:t>Process model for data mining projects</a:t>
            </a:r>
          </a:p>
          <a:p>
            <a:r>
              <a:rPr lang="en-GB" sz="1800" dirty="0"/>
              <a:t>Cyclic and iterative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CRISP-DM: </a:t>
            </a:r>
            <a:r>
              <a:rPr lang="en-GB" sz="1800" i="1" dirty="0" err="1"/>
              <a:t>CRoss</a:t>
            </a:r>
            <a:r>
              <a:rPr lang="en-GB" sz="1800" i="1" dirty="0"/>
              <a:t> Industry Standard Process for Data Mining</a:t>
            </a: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E597C-E291-C7F1-9B57-6288A7E1B20E}"/>
              </a:ext>
            </a:extLst>
          </p:cNvPr>
          <p:cNvSpPr txBox="1"/>
          <p:nvPr/>
        </p:nvSpPr>
        <p:spPr>
          <a:xfrm>
            <a:off x="3670805" y="2910042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565656"/>
                </a:solidFill>
                <a:latin typeface="+mn-lt"/>
              </a:rPr>
              <a:t>CRISP-DM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6F3D47-E91B-F8C8-964F-339A65646F74}"/>
              </a:ext>
            </a:extLst>
          </p:cNvPr>
          <p:cNvGrpSpPr/>
          <p:nvPr/>
        </p:nvGrpSpPr>
        <p:grpSpPr>
          <a:xfrm>
            <a:off x="2483480" y="1411864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75AF12-AEF2-DEE6-143A-C092DFE5F9B6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B5EC1E-F02B-1823-D85F-8A044A927015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Business understanding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F12D0-EFB5-0930-55BA-115FB277D437}"/>
              </a:ext>
            </a:extLst>
          </p:cNvPr>
          <p:cNvGrpSpPr/>
          <p:nvPr/>
        </p:nvGrpSpPr>
        <p:grpSpPr>
          <a:xfrm>
            <a:off x="5300871" y="142627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119725B-EA32-5C47-0B2C-CCE15B98EFAB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A17485-F0C1-EE99-0639-B93BCC7A54EA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understanding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FA200F-56BF-3313-A74B-0B92014CAD16}"/>
              </a:ext>
            </a:extLst>
          </p:cNvPr>
          <p:cNvGrpSpPr/>
          <p:nvPr/>
        </p:nvGrpSpPr>
        <p:grpSpPr>
          <a:xfrm>
            <a:off x="6100554" y="2763269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3681CBA-E7B6-0A7E-D9A6-F4590527677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9D0FC3-31B4-072F-D498-542FF9982083}"/>
                </a:ext>
              </a:extLst>
            </p:cNvPr>
            <p:cNvSpPr txBox="1"/>
            <p:nvPr/>
          </p:nvSpPr>
          <p:spPr>
            <a:xfrm>
              <a:off x="5223848" y="1557200"/>
              <a:ext cx="13363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preparation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DAFFA-2FE7-A15B-FCF8-EF54E9991A1C}"/>
              </a:ext>
            </a:extLst>
          </p:cNvPr>
          <p:cNvGrpSpPr/>
          <p:nvPr/>
        </p:nvGrpSpPr>
        <p:grpSpPr>
          <a:xfrm>
            <a:off x="5783683" y="419972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6BA10D6-0EEB-4AD7-7F8B-0FB840E4120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F4B217-E5F8-4FD6-0532-081C7BC17EFB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Modelling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C04D7F-A06B-21BF-3D3B-F8C176E04862}"/>
              </a:ext>
            </a:extLst>
          </p:cNvPr>
          <p:cNvGrpSpPr/>
          <p:nvPr/>
        </p:nvGrpSpPr>
        <p:grpSpPr>
          <a:xfrm>
            <a:off x="3925426" y="5291481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EBB0A7-C3A3-62E0-71A3-B3163D6C2A2A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BF0CD-9602-785E-98E5-66333D66B55D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Evaluation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5FB41-DADB-6D47-F1D2-50D13DD85823}"/>
              </a:ext>
            </a:extLst>
          </p:cNvPr>
          <p:cNvGrpSpPr/>
          <p:nvPr/>
        </p:nvGrpSpPr>
        <p:grpSpPr>
          <a:xfrm>
            <a:off x="1579845" y="3291758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C9E5DF6-DBFB-BC6E-BDEA-023830BEBD11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1ACD8E-4995-4513-BE77-253EAD0263B4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Deployment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3529718-B902-4A14-8F1D-947B9CE1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74" y="3433262"/>
            <a:ext cx="553463" cy="6772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0BDE8-74C3-D104-39D9-34E249C49A7F}"/>
              </a:ext>
            </a:extLst>
          </p:cNvPr>
          <p:cNvGrpSpPr/>
          <p:nvPr/>
        </p:nvGrpSpPr>
        <p:grpSpPr>
          <a:xfrm>
            <a:off x="4194584" y="1565769"/>
            <a:ext cx="923454" cy="320748"/>
            <a:chOff x="5585988" y="1557196"/>
            <a:chExt cx="923454" cy="320748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0B7FACC0-7F9E-160C-0F50-41B491B8E0B9}"/>
                </a:ext>
              </a:extLst>
            </p:cNvPr>
            <p:cNvSpPr/>
            <p:nvPr/>
          </p:nvSpPr>
          <p:spPr bwMode="auto">
            <a:xfrm>
              <a:off x="5585988" y="1557196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D1DF7918-3B39-A59C-D623-CFCA59D0DE09}"/>
                </a:ext>
              </a:extLst>
            </p:cNvPr>
            <p:cNvSpPr/>
            <p:nvPr/>
          </p:nvSpPr>
          <p:spPr bwMode="auto">
            <a:xfrm rot="10800000">
              <a:off x="5585988" y="1760249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71720C1-526D-35D1-0B8C-8A4371276B73}"/>
              </a:ext>
            </a:extLst>
          </p:cNvPr>
          <p:cNvSpPr/>
          <p:nvPr/>
        </p:nvSpPr>
        <p:spPr bwMode="auto">
          <a:xfrm rot="3773955">
            <a:off x="6070527" y="2331032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4FA94A-F31D-EAF6-79A6-744991685506}"/>
              </a:ext>
            </a:extLst>
          </p:cNvPr>
          <p:cNvGrpSpPr/>
          <p:nvPr/>
        </p:nvGrpSpPr>
        <p:grpSpPr>
          <a:xfrm>
            <a:off x="6489175" y="3468636"/>
            <a:ext cx="280849" cy="657317"/>
            <a:chOff x="7880579" y="3460063"/>
            <a:chExt cx="280849" cy="657317"/>
          </a:xfrm>
        </p:grpSpPr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33C9CC22-A381-AFCE-AA89-26D32B82238A}"/>
                </a:ext>
              </a:extLst>
            </p:cNvPr>
            <p:cNvSpPr/>
            <p:nvPr/>
          </p:nvSpPr>
          <p:spPr bwMode="auto">
            <a:xfrm rot="5400000">
              <a:off x="7602539" y="3738103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DB9EA7EF-D34A-6A5E-0AFF-9ACDF479FEEF}"/>
                </a:ext>
              </a:extLst>
            </p:cNvPr>
            <p:cNvSpPr/>
            <p:nvPr/>
          </p:nvSpPr>
          <p:spPr bwMode="auto">
            <a:xfrm rot="16200000">
              <a:off x="7782153" y="3738104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32B1BA3-4039-7AA6-F1B3-28AF8C670913}"/>
              </a:ext>
            </a:extLst>
          </p:cNvPr>
          <p:cNvSpPr/>
          <p:nvPr/>
        </p:nvSpPr>
        <p:spPr bwMode="auto">
          <a:xfrm rot="7995755">
            <a:off x="5662489" y="5138305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E83DA-0597-6633-ABF8-23F5D9ABC144}"/>
              </a:ext>
            </a:extLst>
          </p:cNvPr>
          <p:cNvGrpSpPr/>
          <p:nvPr/>
        </p:nvGrpSpPr>
        <p:grpSpPr>
          <a:xfrm>
            <a:off x="2684690" y="2322810"/>
            <a:ext cx="3740253" cy="3392667"/>
            <a:chOff x="4076094" y="2314237"/>
            <a:chExt cx="3740253" cy="3392667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67B1CEF-5B05-85E6-2C0E-5D0E21EDAFB0}"/>
                </a:ext>
              </a:extLst>
            </p:cNvPr>
            <p:cNvSpPr/>
            <p:nvPr/>
          </p:nvSpPr>
          <p:spPr bwMode="auto">
            <a:xfrm rot="12322234">
              <a:off x="4091368" y="2314237"/>
              <a:ext cx="3724979" cy="3392667"/>
            </a:xfrm>
            <a:prstGeom prst="arc">
              <a:avLst>
                <a:gd name="adj1" fmla="val 16200000"/>
                <a:gd name="adj2" fmla="val 19993059"/>
              </a:avLst>
            </a:prstGeom>
            <a:noFill/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3E3EC70-5D4C-9A52-A384-54CC1BD95703}"/>
                </a:ext>
              </a:extLst>
            </p:cNvPr>
            <p:cNvSpPr/>
            <p:nvPr/>
          </p:nvSpPr>
          <p:spPr bwMode="auto">
            <a:xfrm>
              <a:off x="4076094" y="3959937"/>
              <a:ext cx="104768" cy="14886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6244C9B-CB13-5EA9-DFC8-88BC83CDC2C4}"/>
              </a:ext>
            </a:extLst>
          </p:cNvPr>
          <p:cNvSpPr/>
          <p:nvPr/>
        </p:nvSpPr>
        <p:spPr bwMode="auto">
          <a:xfrm rot="795808">
            <a:off x="3371220" y="2053957"/>
            <a:ext cx="146711" cy="200134"/>
          </a:xfrm>
          <a:prstGeom prst="triangl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D77966-FA29-41FA-AFDB-25EA65910DCB}"/>
              </a:ext>
            </a:extLst>
          </p:cNvPr>
          <p:cNvGrpSpPr/>
          <p:nvPr/>
        </p:nvGrpSpPr>
        <p:grpSpPr>
          <a:xfrm>
            <a:off x="3622236" y="2304953"/>
            <a:ext cx="2070776" cy="2348358"/>
            <a:chOff x="5013640" y="2296380"/>
            <a:chExt cx="2070776" cy="234835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72C5F-466C-81C6-4DB9-879961DF2311}"/>
                </a:ext>
              </a:extLst>
            </p:cNvPr>
            <p:cNvSpPr/>
            <p:nvPr/>
          </p:nvSpPr>
          <p:spPr bwMode="auto">
            <a:xfrm>
              <a:off x="5013640" y="2424674"/>
              <a:ext cx="2070776" cy="2070776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CD6D08E-036B-F156-9A09-96847EBDE377}"/>
                </a:ext>
              </a:extLst>
            </p:cNvPr>
            <p:cNvSpPr/>
            <p:nvPr/>
          </p:nvSpPr>
          <p:spPr bwMode="auto">
            <a:xfrm rot="5400000">
              <a:off x="5986529" y="2285544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C3DDB26-8211-DA3F-7D8E-BD140B35A4C4}"/>
                </a:ext>
              </a:extLst>
            </p:cNvPr>
            <p:cNvSpPr/>
            <p:nvPr/>
          </p:nvSpPr>
          <p:spPr bwMode="auto">
            <a:xfrm rot="16550542">
              <a:off x="5929379" y="4352730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41" name="Arc 40">
            <a:extLst>
              <a:ext uri="{FF2B5EF4-FFF2-40B4-BE49-F238E27FC236}">
                <a16:creationId xmlns:a16="http://schemas.microsoft.com/office/drawing/2014/main" id="{2CF63F77-A01E-41E7-2B16-E0618C243770}"/>
              </a:ext>
            </a:extLst>
          </p:cNvPr>
          <p:cNvSpPr/>
          <p:nvPr/>
        </p:nvSpPr>
        <p:spPr bwMode="auto">
          <a:xfrm rot="14837484">
            <a:off x="2408267" y="2497980"/>
            <a:ext cx="4998207" cy="2581480"/>
          </a:xfrm>
          <a:prstGeom prst="arc">
            <a:avLst>
              <a:gd name="adj1" fmla="val 13647580"/>
              <a:gd name="adj2" fmla="val 20393482"/>
            </a:avLst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0F1C7DC-ECE6-C0B8-8473-1823A5DFB99F}"/>
              </a:ext>
            </a:extLst>
          </p:cNvPr>
          <p:cNvSpPr txBox="1">
            <a:spLocks/>
          </p:cNvSpPr>
          <p:nvPr/>
        </p:nvSpPr>
        <p:spPr>
          <a:xfrm>
            <a:off x="6668789" y="6322994"/>
            <a:ext cx="2563854" cy="2189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Wirth &amp; </a:t>
            </a:r>
            <a:r>
              <a:rPr lang="en-GB" sz="1100" kern="0" dirty="0" err="1"/>
              <a:t>Hipp</a:t>
            </a:r>
            <a:r>
              <a:rPr lang="en-GB" sz="1100" kern="0" dirty="0"/>
              <a:t> (2000)</a:t>
            </a:r>
          </a:p>
        </p:txBody>
      </p:sp>
      <p:sp>
        <p:nvSpPr>
          <p:cNvPr id="43" name="Rounded Rectangle 21">
            <a:extLst>
              <a:ext uri="{FF2B5EF4-FFF2-40B4-BE49-F238E27FC236}">
                <a16:creationId xmlns:a16="http://schemas.microsoft.com/office/drawing/2014/main" id="{E6D113D8-8E56-FFFE-876C-CFFBB0B891C4}"/>
              </a:ext>
            </a:extLst>
          </p:cNvPr>
          <p:cNvSpPr/>
          <p:nvPr/>
        </p:nvSpPr>
        <p:spPr bwMode="auto">
          <a:xfrm>
            <a:off x="5764112" y="4221809"/>
            <a:ext cx="1620570" cy="598746"/>
          </a:xfrm>
          <a:prstGeom prst="roundRect">
            <a:avLst/>
          </a:prstGeom>
          <a:noFill/>
          <a:ln w="38100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baseline="0" dirty="0">
              <a:ln>
                <a:noFill/>
              </a:ln>
              <a:solidFill>
                <a:srgbClr val="56565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753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4684-81AD-5047-7767-80140D3C2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586" y="5200266"/>
            <a:ext cx="2992445" cy="1345342"/>
          </a:xfrm>
        </p:spPr>
        <p:txBody>
          <a:bodyPr/>
          <a:lstStyle/>
          <a:p>
            <a:r>
              <a:rPr lang="en-GB" sz="1800" dirty="0"/>
              <a:t>Process model for data mining projects</a:t>
            </a:r>
          </a:p>
          <a:p>
            <a:r>
              <a:rPr lang="en-GB" sz="1800" dirty="0"/>
              <a:t>Cyclic and iterative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CRISP-DM: </a:t>
            </a:r>
            <a:r>
              <a:rPr lang="en-GB" sz="1800" i="1" dirty="0" err="1"/>
              <a:t>CRoss</a:t>
            </a:r>
            <a:r>
              <a:rPr lang="en-GB" sz="1800" i="1" dirty="0"/>
              <a:t> Industry Standard Process for Data Mining</a:t>
            </a: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E597C-E291-C7F1-9B57-6288A7E1B20E}"/>
              </a:ext>
            </a:extLst>
          </p:cNvPr>
          <p:cNvSpPr txBox="1"/>
          <p:nvPr/>
        </p:nvSpPr>
        <p:spPr>
          <a:xfrm>
            <a:off x="3670805" y="2910042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565656"/>
                </a:solidFill>
                <a:latin typeface="+mn-lt"/>
              </a:rPr>
              <a:t>CRISP-DM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6F3D47-E91B-F8C8-964F-339A65646F74}"/>
              </a:ext>
            </a:extLst>
          </p:cNvPr>
          <p:cNvGrpSpPr/>
          <p:nvPr/>
        </p:nvGrpSpPr>
        <p:grpSpPr>
          <a:xfrm>
            <a:off x="2483480" y="1411864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75AF12-AEF2-DEE6-143A-C092DFE5F9B6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B5EC1E-F02B-1823-D85F-8A044A927015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Business understanding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F12D0-EFB5-0930-55BA-115FB277D437}"/>
              </a:ext>
            </a:extLst>
          </p:cNvPr>
          <p:cNvGrpSpPr/>
          <p:nvPr/>
        </p:nvGrpSpPr>
        <p:grpSpPr>
          <a:xfrm>
            <a:off x="5300871" y="142627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119725B-EA32-5C47-0B2C-CCE15B98EFAB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A17485-F0C1-EE99-0639-B93BCC7A54EA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understanding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FA200F-56BF-3313-A74B-0B92014CAD16}"/>
              </a:ext>
            </a:extLst>
          </p:cNvPr>
          <p:cNvGrpSpPr/>
          <p:nvPr/>
        </p:nvGrpSpPr>
        <p:grpSpPr>
          <a:xfrm>
            <a:off x="6100554" y="2763269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3681CBA-E7B6-0A7E-D9A6-F4590527677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9D0FC3-31B4-072F-D498-542FF9982083}"/>
                </a:ext>
              </a:extLst>
            </p:cNvPr>
            <p:cNvSpPr txBox="1"/>
            <p:nvPr/>
          </p:nvSpPr>
          <p:spPr>
            <a:xfrm>
              <a:off x="5223848" y="1557200"/>
              <a:ext cx="13363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preparation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DAFFA-2FE7-A15B-FCF8-EF54E9991A1C}"/>
              </a:ext>
            </a:extLst>
          </p:cNvPr>
          <p:cNvGrpSpPr/>
          <p:nvPr/>
        </p:nvGrpSpPr>
        <p:grpSpPr>
          <a:xfrm>
            <a:off x="5783683" y="419972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6BA10D6-0EEB-4AD7-7F8B-0FB840E4120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F4B217-E5F8-4FD6-0532-081C7BC17EFB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Modelling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C04D7F-A06B-21BF-3D3B-F8C176E04862}"/>
              </a:ext>
            </a:extLst>
          </p:cNvPr>
          <p:cNvGrpSpPr/>
          <p:nvPr/>
        </p:nvGrpSpPr>
        <p:grpSpPr>
          <a:xfrm>
            <a:off x="3925426" y="5291481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EBB0A7-C3A3-62E0-71A3-B3163D6C2A2A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BF0CD-9602-785E-98E5-66333D66B55D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Evaluation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5FB41-DADB-6D47-F1D2-50D13DD85823}"/>
              </a:ext>
            </a:extLst>
          </p:cNvPr>
          <p:cNvGrpSpPr/>
          <p:nvPr/>
        </p:nvGrpSpPr>
        <p:grpSpPr>
          <a:xfrm>
            <a:off x="1579845" y="3291758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C9E5DF6-DBFB-BC6E-BDEA-023830BEBD11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1ACD8E-4995-4513-BE77-253EAD0263B4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Deployment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3529718-B902-4A14-8F1D-947B9CE1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74" y="3433262"/>
            <a:ext cx="553463" cy="6772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0BDE8-74C3-D104-39D9-34E249C49A7F}"/>
              </a:ext>
            </a:extLst>
          </p:cNvPr>
          <p:cNvGrpSpPr/>
          <p:nvPr/>
        </p:nvGrpSpPr>
        <p:grpSpPr>
          <a:xfrm>
            <a:off x="4194584" y="1565769"/>
            <a:ext cx="923454" cy="320748"/>
            <a:chOff x="5585988" y="1557196"/>
            <a:chExt cx="923454" cy="320748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0B7FACC0-7F9E-160C-0F50-41B491B8E0B9}"/>
                </a:ext>
              </a:extLst>
            </p:cNvPr>
            <p:cNvSpPr/>
            <p:nvPr/>
          </p:nvSpPr>
          <p:spPr bwMode="auto">
            <a:xfrm>
              <a:off x="5585988" y="1557196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D1DF7918-3B39-A59C-D623-CFCA59D0DE09}"/>
                </a:ext>
              </a:extLst>
            </p:cNvPr>
            <p:cNvSpPr/>
            <p:nvPr/>
          </p:nvSpPr>
          <p:spPr bwMode="auto">
            <a:xfrm rot="10800000">
              <a:off x="5585988" y="1760249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71720C1-526D-35D1-0B8C-8A4371276B73}"/>
              </a:ext>
            </a:extLst>
          </p:cNvPr>
          <p:cNvSpPr/>
          <p:nvPr/>
        </p:nvSpPr>
        <p:spPr bwMode="auto">
          <a:xfrm rot="3773955">
            <a:off x="6070527" y="2331032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4FA94A-F31D-EAF6-79A6-744991685506}"/>
              </a:ext>
            </a:extLst>
          </p:cNvPr>
          <p:cNvGrpSpPr/>
          <p:nvPr/>
        </p:nvGrpSpPr>
        <p:grpSpPr>
          <a:xfrm>
            <a:off x="6489175" y="3468636"/>
            <a:ext cx="280849" cy="657317"/>
            <a:chOff x="7880579" y="3460063"/>
            <a:chExt cx="280849" cy="657317"/>
          </a:xfrm>
        </p:grpSpPr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33C9CC22-A381-AFCE-AA89-26D32B82238A}"/>
                </a:ext>
              </a:extLst>
            </p:cNvPr>
            <p:cNvSpPr/>
            <p:nvPr/>
          </p:nvSpPr>
          <p:spPr bwMode="auto">
            <a:xfrm rot="5400000">
              <a:off x="7602539" y="3738103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DB9EA7EF-D34A-6A5E-0AFF-9ACDF479FEEF}"/>
                </a:ext>
              </a:extLst>
            </p:cNvPr>
            <p:cNvSpPr/>
            <p:nvPr/>
          </p:nvSpPr>
          <p:spPr bwMode="auto">
            <a:xfrm rot="16200000">
              <a:off x="7782153" y="3738104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32B1BA3-4039-7AA6-F1B3-28AF8C670913}"/>
              </a:ext>
            </a:extLst>
          </p:cNvPr>
          <p:cNvSpPr/>
          <p:nvPr/>
        </p:nvSpPr>
        <p:spPr bwMode="auto">
          <a:xfrm rot="7995755">
            <a:off x="5662489" y="5138305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E83DA-0597-6633-ABF8-23F5D9ABC144}"/>
              </a:ext>
            </a:extLst>
          </p:cNvPr>
          <p:cNvGrpSpPr/>
          <p:nvPr/>
        </p:nvGrpSpPr>
        <p:grpSpPr>
          <a:xfrm>
            <a:off x="2684690" y="2322810"/>
            <a:ext cx="3740253" cy="3392667"/>
            <a:chOff x="4076094" y="2314237"/>
            <a:chExt cx="3740253" cy="3392667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67B1CEF-5B05-85E6-2C0E-5D0E21EDAFB0}"/>
                </a:ext>
              </a:extLst>
            </p:cNvPr>
            <p:cNvSpPr/>
            <p:nvPr/>
          </p:nvSpPr>
          <p:spPr bwMode="auto">
            <a:xfrm rot="12322234">
              <a:off x="4091368" y="2314237"/>
              <a:ext cx="3724979" cy="3392667"/>
            </a:xfrm>
            <a:prstGeom prst="arc">
              <a:avLst>
                <a:gd name="adj1" fmla="val 16200000"/>
                <a:gd name="adj2" fmla="val 19993059"/>
              </a:avLst>
            </a:prstGeom>
            <a:noFill/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3E3EC70-5D4C-9A52-A384-54CC1BD95703}"/>
                </a:ext>
              </a:extLst>
            </p:cNvPr>
            <p:cNvSpPr/>
            <p:nvPr/>
          </p:nvSpPr>
          <p:spPr bwMode="auto">
            <a:xfrm>
              <a:off x="4076094" y="3959937"/>
              <a:ext cx="104768" cy="14886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6244C9B-CB13-5EA9-DFC8-88BC83CDC2C4}"/>
              </a:ext>
            </a:extLst>
          </p:cNvPr>
          <p:cNvSpPr/>
          <p:nvPr/>
        </p:nvSpPr>
        <p:spPr bwMode="auto">
          <a:xfrm rot="795808">
            <a:off x="3371220" y="2053957"/>
            <a:ext cx="146711" cy="200134"/>
          </a:xfrm>
          <a:prstGeom prst="triangl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D77966-FA29-41FA-AFDB-25EA65910DCB}"/>
              </a:ext>
            </a:extLst>
          </p:cNvPr>
          <p:cNvGrpSpPr/>
          <p:nvPr/>
        </p:nvGrpSpPr>
        <p:grpSpPr>
          <a:xfrm>
            <a:off x="3622236" y="2304953"/>
            <a:ext cx="2070776" cy="2348358"/>
            <a:chOff x="5013640" y="2296380"/>
            <a:chExt cx="2070776" cy="234835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72C5F-466C-81C6-4DB9-879961DF2311}"/>
                </a:ext>
              </a:extLst>
            </p:cNvPr>
            <p:cNvSpPr/>
            <p:nvPr/>
          </p:nvSpPr>
          <p:spPr bwMode="auto">
            <a:xfrm>
              <a:off x="5013640" y="2424674"/>
              <a:ext cx="2070776" cy="2070776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CD6D08E-036B-F156-9A09-96847EBDE377}"/>
                </a:ext>
              </a:extLst>
            </p:cNvPr>
            <p:cNvSpPr/>
            <p:nvPr/>
          </p:nvSpPr>
          <p:spPr bwMode="auto">
            <a:xfrm rot="5400000">
              <a:off x="5986529" y="2285544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C3DDB26-8211-DA3F-7D8E-BD140B35A4C4}"/>
                </a:ext>
              </a:extLst>
            </p:cNvPr>
            <p:cNvSpPr/>
            <p:nvPr/>
          </p:nvSpPr>
          <p:spPr bwMode="auto">
            <a:xfrm rot="16550542">
              <a:off x="5929379" y="4352730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41" name="Arc 40">
            <a:extLst>
              <a:ext uri="{FF2B5EF4-FFF2-40B4-BE49-F238E27FC236}">
                <a16:creationId xmlns:a16="http://schemas.microsoft.com/office/drawing/2014/main" id="{2CF63F77-A01E-41E7-2B16-E0618C243770}"/>
              </a:ext>
            </a:extLst>
          </p:cNvPr>
          <p:cNvSpPr/>
          <p:nvPr/>
        </p:nvSpPr>
        <p:spPr bwMode="auto">
          <a:xfrm rot="14837484">
            <a:off x="2408267" y="2497980"/>
            <a:ext cx="4998207" cy="2581480"/>
          </a:xfrm>
          <a:prstGeom prst="arc">
            <a:avLst>
              <a:gd name="adj1" fmla="val 13647580"/>
              <a:gd name="adj2" fmla="val 20393482"/>
            </a:avLst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0F1C7DC-ECE6-C0B8-8473-1823A5DFB99F}"/>
              </a:ext>
            </a:extLst>
          </p:cNvPr>
          <p:cNvSpPr txBox="1">
            <a:spLocks/>
          </p:cNvSpPr>
          <p:nvPr/>
        </p:nvSpPr>
        <p:spPr>
          <a:xfrm>
            <a:off x="6668789" y="6322994"/>
            <a:ext cx="2563854" cy="2189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Wirth &amp; </a:t>
            </a:r>
            <a:r>
              <a:rPr lang="en-GB" sz="1100" kern="0" dirty="0" err="1"/>
              <a:t>Hipp</a:t>
            </a:r>
            <a:r>
              <a:rPr lang="en-GB" sz="1100" kern="0" dirty="0"/>
              <a:t> (2000)</a:t>
            </a:r>
          </a:p>
        </p:txBody>
      </p:sp>
      <p:sp>
        <p:nvSpPr>
          <p:cNvPr id="43" name="Rounded Rectangle 21">
            <a:extLst>
              <a:ext uri="{FF2B5EF4-FFF2-40B4-BE49-F238E27FC236}">
                <a16:creationId xmlns:a16="http://schemas.microsoft.com/office/drawing/2014/main" id="{E6D113D8-8E56-FFFE-876C-CFFBB0B891C4}"/>
              </a:ext>
            </a:extLst>
          </p:cNvPr>
          <p:cNvSpPr/>
          <p:nvPr/>
        </p:nvSpPr>
        <p:spPr bwMode="auto">
          <a:xfrm>
            <a:off x="3925426" y="5291481"/>
            <a:ext cx="1620570" cy="598746"/>
          </a:xfrm>
          <a:prstGeom prst="roundRect">
            <a:avLst/>
          </a:prstGeom>
          <a:noFill/>
          <a:ln w="38100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baseline="0" dirty="0">
              <a:ln>
                <a:noFill/>
              </a:ln>
              <a:solidFill>
                <a:srgbClr val="56565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725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4684-81AD-5047-7767-80140D3C2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586" y="5200266"/>
            <a:ext cx="2992445" cy="1345342"/>
          </a:xfrm>
        </p:spPr>
        <p:txBody>
          <a:bodyPr/>
          <a:lstStyle/>
          <a:p>
            <a:r>
              <a:rPr lang="en-GB" sz="1800" dirty="0"/>
              <a:t>Process model for data mining projects</a:t>
            </a:r>
          </a:p>
          <a:p>
            <a:r>
              <a:rPr lang="en-GB" sz="1800" dirty="0"/>
              <a:t>Cyclic and iterative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CRISP-DM: </a:t>
            </a:r>
            <a:r>
              <a:rPr lang="en-GB" sz="1800" i="1" dirty="0" err="1"/>
              <a:t>CRoss</a:t>
            </a:r>
            <a:r>
              <a:rPr lang="en-GB" sz="1800" i="1" dirty="0"/>
              <a:t> Industry Standard Process for Data Mining</a:t>
            </a: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E597C-E291-C7F1-9B57-6288A7E1B20E}"/>
              </a:ext>
            </a:extLst>
          </p:cNvPr>
          <p:cNvSpPr txBox="1"/>
          <p:nvPr/>
        </p:nvSpPr>
        <p:spPr>
          <a:xfrm>
            <a:off x="3670805" y="2910042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565656"/>
                </a:solidFill>
                <a:latin typeface="+mn-lt"/>
              </a:rPr>
              <a:t>CRISP-DM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6F3D47-E91B-F8C8-964F-339A65646F74}"/>
              </a:ext>
            </a:extLst>
          </p:cNvPr>
          <p:cNvGrpSpPr/>
          <p:nvPr/>
        </p:nvGrpSpPr>
        <p:grpSpPr>
          <a:xfrm>
            <a:off x="2483480" y="1411864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75AF12-AEF2-DEE6-143A-C092DFE5F9B6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B5EC1E-F02B-1823-D85F-8A044A927015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Business understanding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7F12D0-EFB5-0930-55BA-115FB277D437}"/>
              </a:ext>
            </a:extLst>
          </p:cNvPr>
          <p:cNvGrpSpPr/>
          <p:nvPr/>
        </p:nvGrpSpPr>
        <p:grpSpPr>
          <a:xfrm>
            <a:off x="5300871" y="142627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119725B-EA32-5C47-0B2C-CCE15B98EFAB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A17485-F0C1-EE99-0639-B93BCC7A54EA}"/>
                </a:ext>
              </a:extLst>
            </p:cNvPr>
            <p:cNvSpPr txBox="1"/>
            <p:nvPr/>
          </p:nvSpPr>
          <p:spPr>
            <a:xfrm>
              <a:off x="5187636" y="1557200"/>
              <a:ext cx="140328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understanding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1FA200F-56BF-3313-A74B-0B92014CAD16}"/>
              </a:ext>
            </a:extLst>
          </p:cNvPr>
          <p:cNvGrpSpPr/>
          <p:nvPr/>
        </p:nvGrpSpPr>
        <p:grpSpPr>
          <a:xfrm>
            <a:off x="6100554" y="2763269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3681CBA-E7B6-0A7E-D9A6-F4590527677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9D0FC3-31B4-072F-D498-542FF9982083}"/>
                </a:ext>
              </a:extLst>
            </p:cNvPr>
            <p:cNvSpPr txBox="1"/>
            <p:nvPr/>
          </p:nvSpPr>
          <p:spPr>
            <a:xfrm>
              <a:off x="5223848" y="1557200"/>
              <a:ext cx="13363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Data preparation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DDAFFA-2FE7-A15B-FCF8-EF54E9991A1C}"/>
              </a:ext>
            </a:extLst>
          </p:cNvPr>
          <p:cNvGrpSpPr/>
          <p:nvPr/>
        </p:nvGrpSpPr>
        <p:grpSpPr>
          <a:xfrm>
            <a:off x="5783683" y="4199722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6BA10D6-0EEB-4AD7-7F8B-0FB840E41207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F4B217-E5F8-4FD6-0532-081C7BC17EFB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Modelling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5C04D7F-A06B-21BF-3D3B-F8C176E04862}"/>
              </a:ext>
            </a:extLst>
          </p:cNvPr>
          <p:cNvGrpSpPr/>
          <p:nvPr/>
        </p:nvGrpSpPr>
        <p:grpSpPr>
          <a:xfrm>
            <a:off x="3925426" y="5291481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9EBB0A7-C3A3-62E0-71A3-B3163D6C2A2A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BF0CD-9602-785E-98E5-66333D66B55D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Evaluation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5FB41-DADB-6D47-F1D2-50D13DD85823}"/>
              </a:ext>
            </a:extLst>
          </p:cNvPr>
          <p:cNvGrpSpPr/>
          <p:nvPr/>
        </p:nvGrpSpPr>
        <p:grpSpPr>
          <a:xfrm>
            <a:off x="1579845" y="3291758"/>
            <a:ext cx="1620570" cy="598746"/>
            <a:chOff x="5071151" y="1493891"/>
            <a:chExt cx="1620570" cy="59874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CC9E5DF6-DBFB-BC6E-BDEA-023830BEBD11}"/>
                </a:ext>
              </a:extLst>
            </p:cNvPr>
            <p:cNvSpPr/>
            <p:nvPr/>
          </p:nvSpPr>
          <p:spPr bwMode="auto">
            <a:xfrm>
              <a:off x="5071151" y="1493891"/>
              <a:ext cx="1620570" cy="598746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600" b="0" i="0" u="none" strike="noStrike" cap="none" normalizeH="0" baseline="0" dirty="0">
                <a:ln>
                  <a:noFill/>
                </a:ln>
                <a:solidFill>
                  <a:srgbClr val="565656"/>
                </a:solidFill>
                <a:effectLst/>
                <a:latin typeface="+mn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1ACD8E-4995-4513-BE77-253EAD0263B4}"/>
                </a:ext>
              </a:extLst>
            </p:cNvPr>
            <p:cNvSpPr txBox="1"/>
            <p:nvPr/>
          </p:nvSpPr>
          <p:spPr>
            <a:xfrm>
              <a:off x="5187636" y="1656783"/>
              <a:ext cx="140328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565656"/>
                  </a:solidFill>
                  <a:latin typeface="+mn-lt"/>
                </a:rPr>
                <a:t>Deployment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3529718-B902-4A14-8F1D-947B9CE17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74" y="3433262"/>
            <a:ext cx="553463" cy="67725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1A0BDE8-74C3-D104-39D9-34E249C49A7F}"/>
              </a:ext>
            </a:extLst>
          </p:cNvPr>
          <p:cNvGrpSpPr/>
          <p:nvPr/>
        </p:nvGrpSpPr>
        <p:grpSpPr>
          <a:xfrm>
            <a:off x="4194584" y="1565769"/>
            <a:ext cx="923454" cy="320748"/>
            <a:chOff x="5585988" y="1557196"/>
            <a:chExt cx="923454" cy="320748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0B7FACC0-7F9E-160C-0F50-41B491B8E0B9}"/>
                </a:ext>
              </a:extLst>
            </p:cNvPr>
            <p:cNvSpPr/>
            <p:nvPr/>
          </p:nvSpPr>
          <p:spPr bwMode="auto">
            <a:xfrm>
              <a:off x="5585988" y="1557196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D1DF7918-3B39-A59C-D623-CFCA59D0DE09}"/>
                </a:ext>
              </a:extLst>
            </p:cNvPr>
            <p:cNvSpPr/>
            <p:nvPr/>
          </p:nvSpPr>
          <p:spPr bwMode="auto">
            <a:xfrm rot="10800000">
              <a:off x="5585988" y="1760249"/>
              <a:ext cx="923454" cy="11769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71720C1-526D-35D1-0B8C-8A4371276B73}"/>
              </a:ext>
            </a:extLst>
          </p:cNvPr>
          <p:cNvSpPr/>
          <p:nvPr/>
        </p:nvSpPr>
        <p:spPr bwMode="auto">
          <a:xfrm rot="3773955">
            <a:off x="6070527" y="2331032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4FA94A-F31D-EAF6-79A6-744991685506}"/>
              </a:ext>
            </a:extLst>
          </p:cNvPr>
          <p:cNvGrpSpPr/>
          <p:nvPr/>
        </p:nvGrpSpPr>
        <p:grpSpPr>
          <a:xfrm>
            <a:off x="6489175" y="3468636"/>
            <a:ext cx="280849" cy="657317"/>
            <a:chOff x="7880579" y="3460063"/>
            <a:chExt cx="280849" cy="657317"/>
          </a:xfrm>
        </p:grpSpPr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33C9CC22-A381-AFCE-AA89-26D32B82238A}"/>
                </a:ext>
              </a:extLst>
            </p:cNvPr>
            <p:cNvSpPr/>
            <p:nvPr/>
          </p:nvSpPr>
          <p:spPr bwMode="auto">
            <a:xfrm rot="5400000">
              <a:off x="7602539" y="3738103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DB9EA7EF-D34A-6A5E-0AFF-9ACDF479FEEF}"/>
                </a:ext>
              </a:extLst>
            </p:cNvPr>
            <p:cNvSpPr/>
            <p:nvPr/>
          </p:nvSpPr>
          <p:spPr bwMode="auto">
            <a:xfrm rot="16200000">
              <a:off x="7782153" y="3738104"/>
              <a:ext cx="657316" cy="101235"/>
            </a:xfrm>
            <a:prstGeom prst="rightArrow">
              <a:avLst>
                <a:gd name="adj1" fmla="val 50000"/>
                <a:gd name="adj2" fmla="val 171394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2" name="Right Arrow 31">
            <a:extLst>
              <a:ext uri="{FF2B5EF4-FFF2-40B4-BE49-F238E27FC236}">
                <a16:creationId xmlns:a16="http://schemas.microsoft.com/office/drawing/2014/main" id="{F32B1BA3-4039-7AA6-F1B3-28AF8C670913}"/>
              </a:ext>
            </a:extLst>
          </p:cNvPr>
          <p:cNvSpPr/>
          <p:nvPr/>
        </p:nvSpPr>
        <p:spPr bwMode="auto">
          <a:xfrm rot="7995755">
            <a:off x="5662489" y="5138305"/>
            <a:ext cx="657316" cy="101235"/>
          </a:xfrm>
          <a:prstGeom prst="rightArrow">
            <a:avLst>
              <a:gd name="adj1" fmla="val 50000"/>
              <a:gd name="adj2" fmla="val 171394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0DE83DA-0597-6633-ABF8-23F5D9ABC144}"/>
              </a:ext>
            </a:extLst>
          </p:cNvPr>
          <p:cNvGrpSpPr/>
          <p:nvPr/>
        </p:nvGrpSpPr>
        <p:grpSpPr>
          <a:xfrm>
            <a:off x="2684690" y="2322810"/>
            <a:ext cx="3740253" cy="3392667"/>
            <a:chOff x="4076094" y="2314237"/>
            <a:chExt cx="3740253" cy="3392667"/>
          </a:xfrm>
        </p:grpSpPr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67B1CEF-5B05-85E6-2C0E-5D0E21EDAFB0}"/>
                </a:ext>
              </a:extLst>
            </p:cNvPr>
            <p:cNvSpPr/>
            <p:nvPr/>
          </p:nvSpPr>
          <p:spPr bwMode="auto">
            <a:xfrm rot="12322234">
              <a:off x="4091368" y="2314237"/>
              <a:ext cx="3724979" cy="3392667"/>
            </a:xfrm>
            <a:prstGeom prst="arc">
              <a:avLst>
                <a:gd name="adj1" fmla="val 16200000"/>
                <a:gd name="adj2" fmla="val 19993059"/>
              </a:avLst>
            </a:prstGeom>
            <a:noFill/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D3E3EC70-5D4C-9A52-A384-54CC1BD95703}"/>
                </a:ext>
              </a:extLst>
            </p:cNvPr>
            <p:cNvSpPr/>
            <p:nvPr/>
          </p:nvSpPr>
          <p:spPr bwMode="auto">
            <a:xfrm>
              <a:off x="4076094" y="3959937"/>
              <a:ext cx="104768" cy="148869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6244C9B-CB13-5EA9-DFC8-88BC83CDC2C4}"/>
              </a:ext>
            </a:extLst>
          </p:cNvPr>
          <p:cNvSpPr/>
          <p:nvPr/>
        </p:nvSpPr>
        <p:spPr bwMode="auto">
          <a:xfrm rot="795808">
            <a:off x="3371220" y="2053957"/>
            <a:ext cx="146711" cy="200134"/>
          </a:xfrm>
          <a:prstGeom prst="triangl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D77966-FA29-41FA-AFDB-25EA65910DCB}"/>
              </a:ext>
            </a:extLst>
          </p:cNvPr>
          <p:cNvGrpSpPr/>
          <p:nvPr/>
        </p:nvGrpSpPr>
        <p:grpSpPr>
          <a:xfrm>
            <a:off x="3622236" y="2304953"/>
            <a:ext cx="2070776" cy="2348358"/>
            <a:chOff x="5013640" y="2296380"/>
            <a:chExt cx="2070776" cy="234835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72C5F-466C-81C6-4DB9-879961DF2311}"/>
                </a:ext>
              </a:extLst>
            </p:cNvPr>
            <p:cNvSpPr/>
            <p:nvPr/>
          </p:nvSpPr>
          <p:spPr bwMode="auto">
            <a:xfrm>
              <a:off x="5013640" y="2424674"/>
              <a:ext cx="2070776" cy="2070776"/>
            </a:xfrm>
            <a:prstGeom prst="ellipse">
              <a:avLst/>
            </a:prstGeom>
            <a:noFill/>
            <a:ln w="762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DCD6D08E-036B-F156-9A09-96847EBDE377}"/>
                </a:ext>
              </a:extLst>
            </p:cNvPr>
            <p:cNvSpPr/>
            <p:nvPr/>
          </p:nvSpPr>
          <p:spPr bwMode="auto">
            <a:xfrm rot="5400000">
              <a:off x="5986529" y="2285544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C3DDB26-8211-DA3F-7D8E-BD140B35A4C4}"/>
                </a:ext>
              </a:extLst>
            </p:cNvPr>
            <p:cNvSpPr/>
            <p:nvPr/>
          </p:nvSpPr>
          <p:spPr bwMode="auto">
            <a:xfrm rot="16550542">
              <a:off x="5929379" y="4352730"/>
              <a:ext cx="281172" cy="30284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41" name="Arc 40">
            <a:extLst>
              <a:ext uri="{FF2B5EF4-FFF2-40B4-BE49-F238E27FC236}">
                <a16:creationId xmlns:a16="http://schemas.microsoft.com/office/drawing/2014/main" id="{2CF63F77-A01E-41E7-2B16-E0618C243770}"/>
              </a:ext>
            </a:extLst>
          </p:cNvPr>
          <p:cNvSpPr/>
          <p:nvPr/>
        </p:nvSpPr>
        <p:spPr bwMode="auto">
          <a:xfrm rot="14837484">
            <a:off x="2408267" y="2497980"/>
            <a:ext cx="4998207" cy="2581480"/>
          </a:xfrm>
          <a:prstGeom prst="arc">
            <a:avLst>
              <a:gd name="adj1" fmla="val 13647580"/>
              <a:gd name="adj2" fmla="val 20393482"/>
            </a:avLst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10F1C7DC-ECE6-C0B8-8473-1823A5DFB99F}"/>
              </a:ext>
            </a:extLst>
          </p:cNvPr>
          <p:cNvSpPr txBox="1">
            <a:spLocks/>
          </p:cNvSpPr>
          <p:nvPr/>
        </p:nvSpPr>
        <p:spPr>
          <a:xfrm>
            <a:off x="6668789" y="6322994"/>
            <a:ext cx="2563854" cy="2189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Wirth &amp; </a:t>
            </a:r>
            <a:r>
              <a:rPr lang="en-GB" sz="1100" kern="0" dirty="0" err="1"/>
              <a:t>Hipp</a:t>
            </a:r>
            <a:r>
              <a:rPr lang="en-GB" sz="1100" kern="0" dirty="0"/>
              <a:t> (2000)</a:t>
            </a:r>
          </a:p>
        </p:txBody>
      </p:sp>
      <p:sp>
        <p:nvSpPr>
          <p:cNvPr id="43" name="Rounded Rectangle 21">
            <a:extLst>
              <a:ext uri="{FF2B5EF4-FFF2-40B4-BE49-F238E27FC236}">
                <a16:creationId xmlns:a16="http://schemas.microsoft.com/office/drawing/2014/main" id="{E6D113D8-8E56-FFFE-876C-CFFBB0B891C4}"/>
              </a:ext>
            </a:extLst>
          </p:cNvPr>
          <p:cNvSpPr/>
          <p:nvPr/>
        </p:nvSpPr>
        <p:spPr bwMode="auto">
          <a:xfrm>
            <a:off x="1554368" y="3291758"/>
            <a:ext cx="1620570" cy="598746"/>
          </a:xfrm>
          <a:prstGeom prst="roundRect">
            <a:avLst/>
          </a:prstGeom>
          <a:noFill/>
          <a:ln w="38100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00" b="0" i="0" u="none" strike="noStrike" cap="none" normalizeH="0" baseline="0" dirty="0">
              <a:ln>
                <a:noFill/>
              </a:ln>
              <a:solidFill>
                <a:srgbClr val="565656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229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CRISP-DM: </a:t>
            </a:r>
            <a:r>
              <a:rPr lang="en-GB" sz="1800" i="1" dirty="0" err="1"/>
              <a:t>CRoss</a:t>
            </a:r>
            <a:r>
              <a:rPr lang="en-GB" sz="1800" i="1" dirty="0"/>
              <a:t> Industry Standard Process for Data Mining</a:t>
            </a:r>
            <a:endParaRPr lang="en-GB" i="1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3FF2A9C-B8D7-378B-3BB6-76141D5E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43" y="1181100"/>
            <a:ext cx="7513983" cy="4600096"/>
          </a:xfrm>
          <a:prstGeom prst="rect">
            <a:avLst/>
          </a:prstGeom>
        </p:spPr>
      </p:pic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5861F7C-9739-F2B2-5407-A780B0CCD68E}"/>
              </a:ext>
            </a:extLst>
          </p:cNvPr>
          <p:cNvSpPr txBox="1">
            <a:spLocks/>
          </p:cNvSpPr>
          <p:nvPr/>
        </p:nvSpPr>
        <p:spPr>
          <a:xfrm>
            <a:off x="7281333" y="6242294"/>
            <a:ext cx="1633257" cy="2996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Chapman (2000)</a:t>
            </a:r>
          </a:p>
        </p:txBody>
      </p:sp>
    </p:spTree>
    <p:extLst>
      <p:ext uri="{BB962C8B-B14F-4D97-AF65-F5344CB8AC3E}">
        <p14:creationId xmlns:p14="http://schemas.microsoft.com/office/powerpoint/2010/main" val="3835104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CRISP-DM: </a:t>
            </a:r>
            <a:r>
              <a:rPr lang="en-GB" sz="1800" i="1" dirty="0" err="1"/>
              <a:t>CRoss</a:t>
            </a:r>
            <a:r>
              <a:rPr lang="en-GB" sz="1800" i="1" dirty="0"/>
              <a:t> Industry Standard Process for Data Mining</a:t>
            </a:r>
            <a:endParaRPr lang="en-GB" i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0B5E13B-7905-F255-DD99-E07498998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1" y="2137476"/>
            <a:ext cx="3850822" cy="2834574"/>
          </a:xfrm>
          <a:prstGeom prst="rect">
            <a:avLst/>
          </a:prstGeom>
        </p:spPr>
      </p:pic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9C3FC784-DFBD-6D9A-6E1C-ED43801104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78140" y="6499927"/>
            <a:ext cx="2187722" cy="218942"/>
          </a:xfrm>
        </p:spPr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F59FA649-F76A-37A0-764A-029F7FF10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1767" y="1801406"/>
            <a:ext cx="4370563" cy="1028300"/>
          </a:xfrm>
        </p:spPr>
        <p:txBody>
          <a:bodyPr/>
          <a:lstStyle/>
          <a:p>
            <a:r>
              <a:rPr lang="en-GB" sz="2000" dirty="0"/>
              <a:t>Guidance on the </a:t>
            </a:r>
            <a:r>
              <a:rPr lang="en-GB" sz="2000" b="1" dirty="0"/>
              <a:t>analysis and visualisation of data </a:t>
            </a:r>
            <a:r>
              <a:rPr lang="en-GB" sz="2000" dirty="0"/>
              <a:t>based on objectives</a:t>
            </a:r>
            <a:endParaRPr lang="en-GB" sz="2000" b="1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43E6B4F-3699-525B-A256-49963F16BC9D}"/>
              </a:ext>
            </a:extLst>
          </p:cNvPr>
          <p:cNvSpPr txBox="1">
            <a:spLocks/>
          </p:cNvSpPr>
          <p:nvPr/>
        </p:nvSpPr>
        <p:spPr>
          <a:xfrm>
            <a:off x="4264673" y="1295988"/>
            <a:ext cx="4309484" cy="6813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2000" b="1" dirty="0"/>
              <a:t>Provides us with…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19171B-50E6-1A55-3A27-270C9BF6CBE5}"/>
              </a:ext>
            </a:extLst>
          </p:cNvPr>
          <p:cNvGrpSpPr/>
          <p:nvPr/>
        </p:nvGrpSpPr>
        <p:grpSpPr>
          <a:xfrm>
            <a:off x="4847169" y="2915098"/>
            <a:ext cx="999986" cy="813344"/>
            <a:chOff x="4772098" y="4011799"/>
            <a:chExt cx="999986" cy="813344"/>
          </a:xfrm>
        </p:grpSpPr>
        <p:pic>
          <p:nvPicPr>
            <p:cNvPr id="31" name="Picture 2" descr="simulation process Icon 5950627">
              <a:extLst>
                <a:ext uri="{FF2B5EF4-FFF2-40B4-BE49-F238E27FC236}">
                  <a16:creationId xmlns:a16="http://schemas.microsoft.com/office/drawing/2014/main" id="{F7969E51-47D3-D438-856C-63C44E039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549" y="4011799"/>
              <a:ext cx="812412" cy="813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curved arrow Icon 3067949">
              <a:extLst>
                <a:ext uri="{FF2B5EF4-FFF2-40B4-BE49-F238E27FC236}">
                  <a16:creationId xmlns:a16="http://schemas.microsoft.com/office/drawing/2014/main" id="{EAB79707-959B-EEC4-6605-EE71DD2BAD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399292">
              <a:off x="5412589" y="4136138"/>
              <a:ext cx="359701" cy="359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curved arrow Icon 3067949">
              <a:extLst>
                <a:ext uri="{FF2B5EF4-FFF2-40B4-BE49-F238E27FC236}">
                  <a16:creationId xmlns:a16="http://schemas.microsoft.com/office/drawing/2014/main" id="{BDE062FB-84D5-BB5F-4107-954A68DF38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54411">
              <a:off x="4771891" y="4159131"/>
              <a:ext cx="359701" cy="359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ADEBAB2F-F63F-7F61-1021-94C258552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12" y="3024672"/>
            <a:ext cx="412385" cy="504622"/>
          </a:xfrm>
          <a:prstGeom prst="rect">
            <a:avLst/>
          </a:prstGeom>
        </p:spPr>
      </p:pic>
      <p:sp>
        <p:nvSpPr>
          <p:cNvPr id="35" name="Arrow: Left-Right 34">
            <a:extLst>
              <a:ext uri="{FF2B5EF4-FFF2-40B4-BE49-F238E27FC236}">
                <a16:creationId xmlns:a16="http://schemas.microsoft.com/office/drawing/2014/main" id="{1A033947-7432-957E-D008-36838382419A}"/>
              </a:ext>
            </a:extLst>
          </p:cNvPr>
          <p:cNvSpPr/>
          <p:nvPr/>
        </p:nvSpPr>
        <p:spPr bwMode="auto">
          <a:xfrm>
            <a:off x="5881776" y="3174355"/>
            <a:ext cx="500087" cy="227334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6" name="Arrow: Left-Right 35">
            <a:extLst>
              <a:ext uri="{FF2B5EF4-FFF2-40B4-BE49-F238E27FC236}">
                <a16:creationId xmlns:a16="http://schemas.microsoft.com/office/drawing/2014/main" id="{27347F31-986B-3593-3970-286B8F4111F9}"/>
              </a:ext>
            </a:extLst>
          </p:cNvPr>
          <p:cNvSpPr/>
          <p:nvPr/>
        </p:nvSpPr>
        <p:spPr bwMode="auto">
          <a:xfrm>
            <a:off x="7268069" y="3174355"/>
            <a:ext cx="500087" cy="227334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9972A72-8729-CD61-D76C-030148196F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565"/>
          <a:stretch/>
        </p:blipFill>
        <p:spPr>
          <a:xfrm>
            <a:off x="7811469" y="2931878"/>
            <a:ext cx="707547" cy="597416"/>
          </a:xfrm>
          <a:prstGeom prst="rect">
            <a:avLst/>
          </a:prstGeom>
        </p:spPr>
      </p:pic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E0580962-EDCD-7040-41AA-0201684E6DC5}"/>
              </a:ext>
            </a:extLst>
          </p:cNvPr>
          <p:cNvSpPr txBox="1">
            <a:spLocks/>
          </p:cNvSpPr>
          <p:nvPr/>
        </p:nvSpPr>
        <p:spPr>
          <a:xfrm>
            <a:off x="5026812" y="3702048"/>
            <a:ext cx="4013949" cy="204000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defTabSz="914400"/>
            <a:r>
              <a:rPr lang="en-GB" sz="1400" i="1" kern="0" dirty="0"/>
              <a:t>What is useful for analysis?</a:t>
            </a:r>
          </a:p>
          <a:p>
            <a:pPr defTabSz="914400"/>
            <a:r>
              <a:rPr lang="en-GB" sz="1400" i="1" kern="0" dirty="0"/>
              <a:t>What patterns / insights can we get?</a:t>
            </a:r>
          </a:p>
          <a:p>
            <a:pPr defTabSz="914400"/>
            <a:r>
              <a:rPr lang="en-GB" sz="1400" i="1" kern="0" dirty="0"/>
              <a:t>What can we do with the data?</a:t>
            </a:r>
          </a:p>
          <a:p>
            <a:pPr defTabSz="914400"/>
            <a:r>
              <a:rPr lang="en-GB" sz="1400" i="1" kern="0" dirty="0"/>
              <a:t>What visualisations are useful?</a:t>
            </a:r>
          </a:p>
          <a:p>
            <a:pPr defTabSz="914400"/>
            <a:r>
              <a:rPr lang="en-GB" sz="1400" i="1" kern="0" dirty="0"/>
              <a:t>How do we handle the qualitative data?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C2B45FF-9D40-06C1-7FF9-D9779854E602}"/>
              </a:ext>
            </a:extLst>
          </p:cNvPr>
          <p:cNvSpPr txBox="1">
            <a:spLocks/>
          </p:cNvSpPr>
          <p:nvPr/>
        </p:nvSpPr>
        <p:spPr>
          <a:xfrm>
            <a:off x="4501767" y="5059293"/>
            <a:ext cx="4370563" cy="10283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defTabSz="914400"/>
            <a:r>
              <a:rPr lang="en-GB" sz="2000" kern="0" dirty="0"/>
              <a:t>Detailed guidance on conducting a data mining project</a:t>
            </a:r>
            <a:endParaRPr lang="en-GB" sz="2000" b="1" kern="0" dirty="0"/>
          </a:p>
        </p:txBody>
      </p:sp>
    </p:spTree>
    <p:extLst>
      <p:ext uri="{BB962C8B-B14F-4D97-AF65-F5344CB8AC3E}">
        <p14:creationId xmlns:p14="http://schemas.microsoft.com/office/powerpoint/2010/main" val="89765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14" y="549191"/>
            <a:ext cx="6391286" cy="625581"/>
          </a:xfrm>
        </p:spPr>
        <p:txBody>
          <a:bodyPr/>
          <a:lstStyle/>
          <a:p>
            <a:r>
              <a:rPr lang="en-GB" dirty="0"/>
              <a:t>The reality of Defence simulation problems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1286F7-A2B8-727C-9966-78BCCD47D398}"/>
              </a:ext>
            </a:extLst>
          </p:cNvPr>
          <p:cNvGrpSpPr/>
          <p:nvPr/>
        </p:nvGrpSpPr>
        <p:grpSpPr>
          <a:xfrm>
            <a:off x="458391" y="1287801"/>
            <a:ext cx="3700660" cy="2712699"/>
            <a:chOff x="458391" y="1287801"/>
            <a:chExt cx="3700660" cy="2712699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2BCE4B0-0588-AED1-8389-C4A629EFC64F}"/>
                </a:ext>
              </a:extLst>
            </p:cNvPr>
            <p:cNvSpPr/>
            <p:nvPr/>
          </p:nvSpPr>
          <p:spPr bwMode="auto">
            <a:xfrm>
              <a:off x="458392" y="1287801"/>
              <a:ext cx="3450285" cy="452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7DA8EE-556C-1524-BC42-606964D73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391" y="1809000"/>
              <a:ext cx="3450287" cy="2191500"/>
            </a:xfrm>
            <a:prstGeom prst="rect">
              <a:avLst/>
            </a:prstGeom>
          </p:spPr>
        </p:pic>
        <p:sp>
          <p:nvSpPr>
            <p:cNvPr id="97" name="Text Placeholder 3">
              <a:extLst>
                <a:ext uri="{FF2B5EF4-FFF2-40B4-BE49-F238E27FC236}">
                  <a16:creationId xmlns:a16="http://schemas.microsoft.com/office/drawing/2014/main" id="{05324BC9-46B5-3ABD-2DF2-C44B56F14CF1}"/>
                </a:ext>
              </a:extLst>
            </p:cNvPr>
            <p:cNvSpPr txBox="1">
              <a:spLocks/>
            </p:cNvSpPr>
            <p:nvPr/>
          </p:nvSpPr>
          <p:spPr>
            <a:xfrm>
              <a:off x="776338" y="1299481"/>
              <a:ext cx="3382713" cy="625581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Fuzzy problem space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B166E6-1E25-467A-2692-0A99AE3C3263}"/>
              </a:ext>
            </a:extLst>
          </p:cNvPr>
          <p:cNvGrpSpPr/>
          <p:nvPr/>
        </p:nvGrpSpPr>
        <p:grpSpPr>
          <a:xfrm>
            <a:off x="5092358" y="1286944"/>
            <a:ext cx="3886412" cy="2860420"/>
            <a:chOff x="5092358" y="1286944"/>
            <a:chExt cx="3886412" cy="28604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0EAF74-C8C8-1B52-F727-D731D5B9773E}"/>
                </a:ext>
              </a:extLst>
            </p:cNvPr>
            <p:cNvSpPr/>
            <p:nvPr/>
          </p:nvSpPr>
          <p:spPr bwMode="auto">
            <a:xfrm>
              <a:off x="5092358" y="1286944"/>
              <a:ext cx="3385664" cy="452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241D3991-D31A-EC72-62F9-A38868D78D31}"/>
                </a:ext>
              </a:extLst>
            </p:cNvPr>
            <p:cNvSpPr txBox="1">
              <a:spLocks/>
            </p:cNvSpPr>
            <p:nvPr/>
          </p:nvSpPr>
          <p:spPr>
            <a:xfrm>
              <a:off x="5179754" y="1287682"/>
              <a:ext cx="3799016" cy="515671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Complex data landscape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3C802-D08A-7A0B-4F9B-7880E7D1EB45}"/>
                </a:ext>
              </a:extLst>
            </p:cNvPr>
            <p:cNvGrpSpPr/>
            <p:nvPr/>
          </p:nvGrpSpPr>
          <p:grpSpPr>
            <a:xfrm>
              <a:off x="5092358" y="1723581"/>
              <a:ext cx="3248329" cy="2423783"/>
              <a:chOff x="5502832" y="3496263"/>
              <a:chExt cx="3248329" cy="242378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086BDE50-3F24-D2A7-14BC-000819DE7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2832" y="3496263"/>
                <a:ext cx="3248329" cy="242378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EC3F41D-EE29-D97C-178E-F5A267717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754" y="4899685"/>
                <a:ext cx="448903" cy="54930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8F6884A-1B48-0E2E-E8E7-3162A10249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4344" y="3603866"/>
                <a:ext cx="446179" cy="54597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7B54683-EC74-C71A-5954-3AB7D73D2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3951" y="4757331"/>
                <a:ext cx="340786" cy="41700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C13DCE6-10A9-4BF5-84E9-2AB24E6DF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3134" y="4353744"/>
                <a:ext cx="404888" cy="495447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BF87A0-5D2B-2868-FAF4-32C2868B63C1}"/>
              </a:ext>
            </a:extLst>
          </p:cNvPr>
          <p:cNvGrpSpPr/>
          <p:nvPr/>
        </p:nvGrpSpPr>
        <p:grpSpPr>
          <a:xfrm>
            <a:off x="329554" y="4364791"/>
            <a:ext cx="4162857" cy="1722935"/>
            <a:chOff x="329554" y="4364791"/>
            <a:chExt cx="4162857" cy="17229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909DA1-862F-F43E-C0A2-59E49D9CC8FE}"/>
                </a:ext>
              </a:extLst>
            </p:cNvPr>
            <p:cNvSpPr/>
            <p:nvPr/>
          </p:nvSpPr>
          <p:spPr bwMode="auto">
            <a:xfrm>
              <a:off x="329554" y="4364791"/>
              <a:ext cx="4143386" cy="452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" name="Text Placeholder 3">
              <a:extLst>
                <a:ext uri="{FF2B5EF4-FFF2-40B4-BE49-F238E27FC236}">
                  <a16:creationId xmlns:a16="http://schemas.microsoft.com/office/drawing/2014/main" id="{08257CF9-A8DB-655A-0E2D-D9D648C95365}"/>
                </a:ext>
              </a:extLst>
            </p:cNvPr>
            <p:cNvSpPr txBox="1">
              <a:spLocks/>
            </p:cNvSpPr>
            <p:nvPr/>
          </p:nvSpPr>
          <p:spPr>
            <a:xfrm>
              <a:off x="402365" y="4375908"/>
              <a:ext cx="4090046" cy="515671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Diverse stakeholder objectives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5E68B6-72BC-86B0-374C-59480327E6F7}"/>
                </a:ext>
              </a:extLst>
            </p:cNvPr>
            <p:cNvGrpSpPr/>
            <p:nvPr/>
          </p:nvGrpSpPr>
          <p:grpSpPr>
            <a:xfrm>
              <a:off x="379876" y="4817558"/>
              <a:ext cx="3940630" cy="1270168"/>
              <a:chOff x="379876" y="4817558"/>
              <a:chExt cx="3940630" cy="127016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D55A148-FF06-0FDC-0613-B941EE7E17FE}"/>
                  </a:ext>
                </a:extLst>
              </p:cNvPr>
              <p:cNvGrpSpPr/>
              <p:nvPr/>
            </p:nvGrpSpPr>
            <p:grpSpPr>
              <a:xfrm>
                <a:off x="379876" y="5009310"/>
                <a:ext cx="3940630" cy="1078416"/>
                <a:chOff x="428614" y="4144510"/>
                <a:chExt cx="3940630" cy="1078416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288E0F7-A82E-03D7-D780-6B52568C80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8614" y="4238315"/>
                  <a:ext cx="982649" cy="982649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1CDBAB8B-D3D1-0FE3-D972-5D639209E1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b="20665"/>
                <a:stretch/>
              </p:blipFill>
              <p:spPr>
                <a:xfrm>
                  <a:off x="1296130" y="4144510"/>
                  <a:ext cx="1325149" cy="1051313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975ACCD-2EF1-F225-84B9-2E9D8145F1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b="14801"/>
                <a:stretch/>
              </p:blipFill>
              <p:spPr>
                <a:xfrm>
                  <a:off x="3215892" y="4240277"/>
                  <a:ext cx="1153352" cy="982649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58C7A407-258E-A0F7-62D7-E9A39B5B41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/>
                <a:srcRect b="16514"/>
                <a:stretch/>
              </p:blipFill>
              <p:spPr>
                <a:xfrm>
                  <a:off x="2307415" y="4168848"/>
                  <a:ext cx="1199417" cy="1051312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B7F1975-4D28-C8D4-051E-7C665ECC06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15714"/>
              <a:stretch/>
            </p:blipFill>
            <p:spPr>
              <a:xfrm>
                <a:off x="2078740" y="4817558"/>
                <a:ext cx="551723" cy="465023"/>
              </a:xfrm>
              <a:prstGeom prst="rect">
                <a:avLst/>
              </a:prstGeom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B97123-A758-ADA9-EE5E-D8C098A1B786}"/>
              </a:ext>
            </a:extLst>
          </p:cNvPr>
          <p:cNvGrpSpPr/>
          <p:nvPr/>
        </p:nvGrpSpPr>
        <p:grpSpPr>
          <a:xfrm>
            <a:off x="4835384" y="4364791"/>
            <a:ext cx="4143386" cy="1965635"/>
            <a:chOff x="4835384" y="4364791"/>
            <a:chExt cx="4143386" cy="196563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683DC4B-A1AE-6F11-5BEC-E5C89C7D83E0}"/>
                </a:ext>
              </a:extLst>
            </p:cNvPr>
            <p:cNvGrpSpPr/>
            <p:nvPr/>
          </p:nvGrpSpPr>
          <p:grpSpPr>
            <a:xfrm>
              <a:off x="4835384" y="4364791"/>
              <a:ext cx="4143386" cy="1828034"/>
              <a:chOff x="4835384" y="4364791"/>
              <a:chExt cx="4143386" cy="182803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F8C735-66D0-9623-AF4B-ECEFD6FF9BEB}"/>
                  </a:ext>
                </a:extLst>
              </p:cNvPr>
              <p:cNvSpPr/>
              <p:nvPr/>
            </p:nvSpPr>
            <p:spPr bwMode="auto">
              <a:xfrm>
                <a:off x="4835384" y="4364791"/>
                <a:ext cx="4143386" cy="4527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>
                  <a:ln>
                    <a:noFill/>
                  </a:ln>
                  <a:solidFill>
                    <a:srgbClr val="F58025"/>
                  </a:solidFill>
                  <a:effectLst/>
                  <a:latin typeface="Georgia" pitchFamily="18" charset="0"/>
                </a:endParaRPr>
              </a:p>
            </p:txBody>
          </p:sp>
          <p:sp>
            <p:nvSpPr>
              <p:cNvPr id="10" name="Text Placeholder 3">
                <a:extLst>
                  <a:ext uri="{FF2B5EF4-FFF2-40B4-BE49-F238E27FC236}">
                    <a16:creationId xmlns:a16="http://schemas.microsoft.com/office/drawing/2014/main" id="{4AC9200A-C3F9-4075-6BC4-D5800CC338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5033" y="4375909"/>
                <a:ext cx="2971897" cy="441650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lang="en-AU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58025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–"/>
                  <a:defRPr sz="2400">
                    <a:solidFill>
                      <a:srgbClr val="565656"/>
                    </a:solidFill>
                    <a:latin typeface="+mn-lt"/>
                    <a:ea typeface="MS PGothic" panose="020B0600070205080204" pitchFamily="34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•"/>
                  <a:defRPr sz="2400">
                    <a:solidFill>
                      <a:srgbClr val="565656"/>
                    </a:solidFill>
                    <a:latin typeface="+mn-lt"/>
                    <a:ea typeface="MS PGothic" panose="020B0600070205080204" pitchFamily="34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–"/>
                  <a:defRPr sz="2400">
                    <a:solidFill>
                      <a:srgbClr val="565656"/>
                    </a:solidFill>
                    <a:latin typeface="+mn-lt"/>
                    <a:ea typeface="MS PGothic" panose="020B0600070205080204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»"/>
                  <a:defRPr sz="2400">
                    <a:solidFill>
                      <a:srgbClr val="565656"/>
                    </a:solidFill>
                    <a:latin typeface="+mn-lt"/>
                    <a:ea typeface="MS PGothic" panose="020B0600070205080204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»"/>
                  <a:defRPr sz="2400">
                    <a:solidFill>
                      <a:srgbClr val="56565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»"/>
                  <a:defRPr sz="2400">
                    <a:solidFill>
                      <a:srgbClr val="56565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»"/>
                  <a:defRPr sz="2400">
                    <a:solidFill>
                      <a:srgbClr val="56565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»"/>
                  <a:defRPr sz="2400">
                    <a:solidFill>
                      <a:srgbClr val="565656"/>
                    </a:solidFill>
                    <a:latin typeface="+mn-lt"/>
                  </a:defRPr>
                </a:lvl9pPr>
              </a:lstStyle>
              <a:p>
                <a:r>
                  <a:rPr lang="en-GB" sz="2000" b="1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Large solution space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518C683-FD30-E5F6-6B5F-630B7911C2F7}"/>
                  </a:ext>
                </a:extLst>
              </p:cNvPr>
              <p:cNvGrpSpPr/>
              <p:nvPr/>
            </p:nvGrpSpPr>
            <p:grpSpPr>
              <a:xfrm>
                <a:off x="5271653" y="4904194"/>
                <a:ext cx="3166237" cy="1288631"/>
                <a:chOff x="5522330" y="1920337"/>
                <a:chExt cx="4207910" cy="1712583"/>
              </a:xfrm>
            </p:grpSpPr>
            <p:sp>
              <p:nvSpPr>
                <p:cNvPr id="28" name="Free-form: Shape 27">
                  <a:extLst>
                    <a:ext uri="{FF2B5EF4-FFF2-40B4-BE49-F238E27FC236}">
                      <a16:creationId xmlns:a16="http://schemas.microsoft.com/office/drawing/2014/main" id="{C0716D6E-35C5-EB83-EB07-FEFA392B19B7}"/>
                    </a:ext>
                  </a:extLst>
                </p:cNvPr>
                <p:cNvSpPr/>
                <p:nvPr/>
              </p:nvSpPr>
              <p:spPr bwMode="auto">
                <a:xfrm rot="11993185">
                  <a:off x="8948657" y="2751333"/>
                  <a:ext cx="781583" cy="749907"/>
                </a:xfrm>
                <a:custGeom>
                  <a:avLst/>
                  <a:gdLst>
                    <a:gd name="connsiteX0" fmla="*/ 0 w 781583"/>
                    <a:gd name="connsiteY0" fmla="*/ 0 h 749908"/>
                    <a:gd name="connsiteX1" fmla="*/ 657256 w 781583"/>
                    <a:gd name="connsiteY1" fmla="*/ 0 h 749908"/>
                    <a:gd name="connsiteX2" fmla="*/ 657256 w 781583"/>
                    <a:gd name="connsiteY2" fmla="*/ 188463 h 749908"/>
                    <a:gd name="connsiteX3" fmla="*/ 781583 w 781583"/>
                    <a:gd name="connsiteY3" fmla="*/ 312790 h 749908"/>
                    <a:gd name="connsiteX4" fmla="*/ 657256 w 781583"/>
                    <a:gd name="connsiteY4" fmla="*/ 437117 h 749908"/>
                    <a:gd name="connsiteX5" fmla="*/ 657256 w 781583"/>
                    <a:gd name="connsiteY5" fmla="*/ 625581 h 749908"/>
                    <a:gd name="connsiteX6" fmla="*/ 452955 w 781583"/>
                    <a:gd name="connsiteY6" fmla="*/ 625581 h 749908"/>
                    <a:gd name="connsiteX7" fmla="*/ 328628 w 781583"/>
                    <a:gd name="connsiteY7" fmla="*/ 749908 h 749908"/>
                    <a:gd name="connsiteX8" fmla="*/ 204301 w 781583"/>
                    <a:gd name="connsiteY8" fmla="*/ 625581 h 749908"/>
                    <a:gd name="connsiteX9" fmla="*/ 0 w 781583"/>
                    <a:gd name="connsiteY9" fmla="*/ 625581 h 749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81583" h="749908">
                      <a:moveTo>
                        <a:pt x="0" y="0"/>
                      </a:moveTo>
                      <a:lnTo>
                        <a:pt x="657256" y="0"/>
                      </a:lnTo>
                      <a:lnTo>
                        <a:pt x="657256" y="188463"/>
                      </a:lnTo>
                      <a:cubicBezTo>
                        <a:pt x="725920" y="188463"/>
                        <a:pt x="781583" y="244126"/>
                        <a:pt x="781583" y="312790"/>
                      </a:cubicBezTo>
                      <a:cubicBezTo>
                        <a:pt x="781583" y="381454"/>
                        <a:pt x="725920" y="437117"/>
                        <a:pt x="657256" y="437117"/>
                      </a:cubicBezTo>
                      <a:lnTo>
                        <a:pt x="657256" y="625581"/>
                      </a:lnTo>
                      <a:lnTo>
                        <a:pt x="452955" y="625581"/>
                      </a:lnTo>
                      <a:cubicBezTo>
                        <a:pt x="452955" y="694245"/>
                        <a:pt x="397292" y="749908"/>
                        <a:pt x="328628" y="749908"/>
                      </a:cubicBezTo>
                      <a:cubicBezTo>
                        <a:pt x="259964" y="749908"/>
                        <a:pt x="204301" y="694245"/>
                        <a:pt x="204301" y="625581"/>
                      </a:cubicBezTo>
                      <a:lnTo>
                        <a:pt x="0" y="625581"/>
                      </a:lnTo>
                      <a:close/>
                    </a:path>
                  </a:pathLst>
                </a:custGeom>
                <a:solidFill>
                  <a:srgbClr val="FAD1B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29" name="Free-form: Shape 28">
                  <a:extLst>
                    <a:ext uri="{FF2B5EF4-FFF2-40B4-BE49-F238E27FC236}">
                      <a16:creationId xmlns:a16="http://schemas.microsoft.com/office/drawing/2014/main" id="{B4978CC1-08C3-BE4A-80B9-0D7B0C51A380}"/>
                    </a:ext>
                  </a:extLst>
                </p:cNvPr>
                <p:cNvSpPr/>
                <p:nvPr/>
              </p:nvSpPr>
              <p:spPr bwMode="auto">
                <a:xfrm rot="15751439">
                  <a:off x="6406483" y="1936175"/>
                  <a:ext cx="781583" cy="749908"/>
                </a:xfrm>
                <a:custGeom>
                  <a:avLst/>
                  <a:gdLst>
                    <a:gd name="connsiteX0" fmla="*/ 0 w 781583"/>
                    <a:gd name="connsiteY0" fmla="*/ 0 h 749908"/>
                    <a:gd name="connsiteX1" fmla="*/ 657256 w 781583"/>
                    <a:gd name="connsiteY1" fmla="*/ 0 h 749908"/>
                    <a:gd name="connsiteX2" fmla="*/ 657256 w 781583"/>
                    <a:gd name="connsiteY2" fmla="*/ 188463 h 749908"/>
                    <a:gd name="connsiteX3" fmla="*/ 781583 w 781583"/>
                    <a:gd name="connsiteY3" fmla="*/ 312790 h 749908"/>
                    <a:gd name="connsiteX4" fmla="*/ 657256 w 781583"/>
                    <a:gd name="connsiteY4" fmla="*/ 437117 h 749908"/>
                    <a:gd name="connsiteX5" fmla="*/ 657256 w 781583"/>
                    <a:gd name="connsiteY5" fmla="*/ 625581 h 749908"/>
                    <a:gd name="connsiteX6" fmla="*/ 452955 w 781583"/>
                    <a:gd name="connsiteY6" fmla="*/ 625581 h 749908"/>
                    <a:gd name="connsiteX7" fmla="*/ 328628 w 781583"/>
                    <a:gd name="connsiteY7" fmla="*/ 749908 h 749908"/>
                    <a:gd name="connsiteX8" fmla="*/ 204301 w 781583"/>
                    <a:gd name="connsiteY8" fmla="*/ 625581 h 749908"/>
                    <a:gd name="connsiteX9" fmla="*/ 0 w 781583"/>
                    <a:gd name="connsiteY9" fmla="*/ 625581 h 749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81583" h="749908">
                      <a:moveTo>
                        <a:pt x="0" y="0"/>
                      </a:moveTo>
                      <a:lnTo>
                        <a:pt x="657256" y="0"/>
                      </a:lnTo>
                      <a:lnTo>
                        <a:pt x="657256" y="188463"/>
                      </a:lnTo>
                      <a:cubicBezTo>
                        <a:pt x="725920" y="188463"/>
                        <a:pt x="781583" y="244126"/>
                        <a:pt x="781583" y="312790"/>
                      </a:cubicBezTo>
                      <a:cubicBezTo>
                        <a:pt x="781583" y="381454"/>
                        <a:pt x="725920" y="437117"/>
                        <a:pt x="657256" y="437117"/>
                      </a:cubicBezTo>
                      <a:lnTo>
                        <a:pt x="657256" y="625581"/>
                      </a:lnTo>
                      <a:lnTo>
                        <a:pt x="452955" y="625581"/>
                      </a:lnTo>
                      <a:cubicBezTo>
                        <a:pt x="452955" y="694245"/>
                        <a:pt x="397292" y="749908"/>
                        <a:pt x="328628" y="749908"/>
                      </a:cubicBezTo>
                      <a:cubicBezTo>
                        <a:pt x="259964" y="749908"/>
                        <a:pt x="204301" y="694245"/>
                        <a:pt x="204301" y="625581"/>
                      </a:cubicBezTo>
                      <a:lnTo>
                        <a:pt x="0" y="625581"/>
                      </a:lnTo>
                      <a:close/>
                    </a:path>
                  </a:pathLst>
                </a:custGeom>
                <a:solidFill>
                  <a:srgbClr val="FAD1B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30" name="Free-form: Shape 29">
                  <a:extLst>
                    <a:ext uri="{FF2B5EF4-FFF2-40B4-BE49-F238E27FC236}">
                      <a16:creationId xmlns:a16="http://schemas.microsoft.com/office/drawing/2014/main" id="{A6BDE2C7-753E-6E7B-8227-46C1187FD0CB}"/>
                    </a:ext>
                  </a:extLst>
                </p:cNvPr>
                <p:cNvSpPr/>
                <p:nvPr/>
              </p:nvSpPr>
              <p:spPr bwMode="auto">
                <a:xfrm rot="1297957">
                  <a:off x="7131622" y="1951238"/>
                  <a:ext cx="781583" cy="749905"/>
                </a:xfrm>
                <a:custGeom>
                  <a:avLst/>
                  <a:gdLst>
                    <a:gd name="connsiteX0" fmla="*/ 328628 w 781583"/>
                    <a:gd name="connsiteY0" fmla="*/ 0 h 749905"/>
                    <a:gd name="connsiteX1" fmla="*/ 443185 w 781583"/>
                    <a:gd name="connsiteY1" fmla="*/ 75933 h 749905"/>
                    <a:gd name="connsiteX2" fmla="*/ 452955 w 781583"/>
                    <a:gd name="connsiteY2" fmla="*/ 124324 h 749905"/>
                    <a:gd name="connsiteX3" fmla="*/ 657256 w 781583"/>
                    <a:gd name="connsiteY3" fmla="*/ 124324 h 749905"/>
                    <a:gd name="connsiteX4" fmla="*/ 657256 w 781583"/>
                    <a:gd name="connsiteY4" fmla="*/ 312787 h 749905"/>
                    <a:gd name="connsiteX5" fmla="*/ 781583 w 781583"/>
                    <a:gd name="connsiteY5" fmla="*/ 437114 h 749905"/>
                    <a:gd name="connsiteX6" fmla="*/ 657256 w 781583"/>
                    <a:gd name="connsiteY6" fmla="*/ 561441 h 749905"/>
                    <a:gd name="connsiteX7" fmla="*/ 657256 w 781583"/>
                    <a:gd name="connsiteY7" fmla="*/ 749905 h 749905"/>
                    <a:gd name="connsiteX8" fmla="*/ 452954 w 781583"/>
                    <a:gd name="connsiteY8" fmla="*/ 749905 h 749905"/>
                    <a:gd name="connsiteX9" fmla="*/ 328627 w 781583"/>
                    <a:gd name="connsiteY9" fmla="*/ 625578 h 749905"/>
                    <a:gd name="connsiteX10" fmla="*/ 204300 w 781583"/>
                    <a:gd name="connsiteY10" fmla="*/ 749905 h 749905"/>
                    <a:gd name="connsiteX11" fmla="*/ 0 w 781583"/>
                    <a:gd name="connsiteY11" fmla="*/ 749905 h 749905"/>
                    <a:gd name="connsiteX12" fmla="*/ 0 w 781583"/>
                    <a:gd name="connsiteY12" fmla="*/ 561440 h 749905"/>
                    <a:gd name="connsiteX13" fmla="*/ 124327 w 781583"/>
                    <a:gd name="connsiteY13" fmla="*/ 437113 h 749905"/>
                    <a:gd name="connsiteX14" fmla="*/ 0 w 781583"/>
                    <a:gd name="connsiteY14" fmla="*/ 312786 h 749905"/>
                    <a:gd name="connsiteX15" fmla="*/ 0 w 781583"/>
                    <a:gd name="connsiteY15" fmla="*/ 124324 h 749905"/>
                    <a:gd name="connsiteX16" fmla="*/ 204302 w 781583"/>
                    <a:gd name="connsiteY16" fmla="*/ 124324 h 749905"/>
                    <a:gd name="connsiteX17" fmla="*/ 214071 w 781583"/>
                    <a:gd name="connsiteY17" fmla="*/ 75933 h 749905"/>
                    <a:gd name="connsiteX18" fmla="*/ 328628 w 781583"/>
                    <a:gd name="connsiteY18" fmla="*/ 0 h 749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81583" h="749905">
                      <a:moveTo>
                        <a:pt x="328628" y="0"/>
                      </a:moveTo>
                      <a:cubicBezTo>
                        <a:pt x="380126" y="0"/>
                        <a:pt x="424311" y="31311"/>
                        <a:pt x="443185" y="75933"/>
                      </a:cubicBezTo>
                      <a:lnTo>
                        <a:pt x="452955" y="124324"/>
                      </a:lnTo>
                      <a:lnTo>
                        <a:pt x="657256" y="124324"/>
                      </a:lnTo>
                      <a:lnTo>
                        <a:pt x="657256" y="312787"/>
                      </a:lnTo>
                      <a:cubicBezTo>
                        <a:pt x="725920" y="312787"/>
                        <a:pt x="781583" y="368450"/>
                        <a:pt x="781583" y="437114"/>
                      </a:cubicBezTo>
                      <a:cubicBezTo>
                        <a:pt x="781583" y="505778"/>
                        <a:pt x="725920" y="561441"/>
                        <a:pt x="657256" y="561441"/>
                      </a:cubicBezTo>
                      <a:lnTo>
                        <a:pt x="657256" y="749905"/>
                      </a:lnTo>
                      <a:lnTo>
                        <a:pt x="452954" y="749905"/>
                      </a:lnTo>
                      <a:cubicBezTo>
                        <a:pt x="452954" y="681241"/>
                        <a:pt x="397291" y="625578"/>
                        <a:pt x="328627" y="625578"/>
                      </a:cubicBezTo>
                      <a:cubicBezTo>
                        <a:pt x="259963" y="625578"/>
                        <a:pt x="204300" y="681241"/>
                        <a:pt x="204300" y="749905"/>
                      </a:cubicBezTo>
                      <a:lnTo>
                        <a:pt x="0" y="749905"/>
                      </a:lnTo>
                      <a:lnTo>
                        <a:pt x="0" y="561440"/>
                      </a:lnTo>
                      <a:cubicBezTo>
                        <a:pt x="68664" y="561440"/>
                        <a:pt x="124327" y="505777"/>
                        <a:pt x="124327" y="437113"/>
                      </a:cubicBezTo>
                      <a:cubicBezTo>
                        <a:pt x="124327" y="368449"/>
                        <a:pt x="68664" y="312786"/>
                        <a:pt x="0" y="312786"/>
                      </a:cubicBezTo>
                      <a:lnTo>
                        <a:pt x="0" y="124324"/>
                      </a:lnTo>
                      <a:lnTo>
                        <a:pt x="204302" y="124324"/>
                      </a:lnTo>
                      <a:lnTo>
                        <a:pt x="214071" y="75933"/>
                      </a:lnTo>
                      <a:cubicBezTo>
                        <a:pt x="232945" y="31311"/>
                        <a:pt x="277130" y="0"/>
                        <a:pt x="328628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31" name="Free-form: Shape 30">
                  <a:extLst>
                    <a:ext uri="{FF2B5EF4-FFF2-40B4-BE49-F238E27FC236}">
                      <a16:creationId xmlns:a16="http://schemas.microsoft.com/office/drawing/2014/main" id="{01F00F77-BBC2-6AC7-2048-6C2A727F5EBC}"/>
                    </a:ext>
                  </a:extLst>
                </p:cNvPr>
                <p:cNvSpPr/>
                <p:nvPr/>
              </p:nvSpPr>
              <p:spPr bwMode="auto">
                <a:xfrm rot="598076">
                  <a:off x="6252546" y="2551251"/>
                  <a:ext cx="905910" cy="874232"/>
                </a:xfrm>
                <a:custGeom>
                  <a:avLst/>
                  <a:gdLst>
                    <a:gd name="connsiteX0" fmla="*/ 452955 w 905910"/>
                    <a:gd name="connsiteY0" fmla="*/ 0 h 874232"/>
                    <a:gd name="connsiteX1" fmla="*/ 567512 w 905910"/>
                    <a:gd name="connsiteY1" fmla="*/ 75933 h 874232"/>
                    <a:gd name="connsiteX2" fmla="*/ 577282 w 905910"/>
                    <a:gd name="connsiteY2" fmla="*/ 124324 h 874232"/>
                    <a:gd name="connsiteX3" fmla="*/ 781583 w 905910"/>
                    <a:gd name="connsiteY3" fmla="*/ 124324 h 874232"/>
                    <a:gd name="connsiteX4" fmla="*/ 781583 w 905910"/>
                    <a:gd name="connsiteY4" fmla="*/ 312787 h 874232"/>
                    <a:gd name="connsiteX5" fmla="*/ 905910 w 905910"/>
                    <a:gd name="connsiteY5" fmla="*/ 437114 h 874232"/>
                    <a:gd name="connsiteX6" fmla="*/ 781583 w 905910"/>
                    <a:gd name="connsiteY6" fmla="*/ 561441 h 874232"/>
                    <a:gd name="connsiteX7" fmla="*/ 781583 w 905910"/>
                    <a:gd name="connsiteY7" fmla="*/ 749905 h 874232"/>
                    <a:gd name="connsiteX8" fmla="*/ 577281 w 905910"/>
                    <a:gd name="connsiteY8" fmla="*/ 749905 h 874232"/>
                    <a:gd name="connsiteX9" fmla="*/ 452954 w 905910"/>
                    <a:gd name="connsiteY9" fmla="*/ 874232 h 874232"/>
                    <a:gd name="connsiteX10" fmla="*/ 328627 w 905910"/>
                    <a:gd name="connsiteY10" fmla="*/ 749905 h 874232"/>
                    <a:gd name="connsiteX11" fmla="*/ 124327 w 905910"/>
                    <a:gd name="connsiteY11" fmla="*/ 749905 h 874232"/>
                    <a:gd name="connsiteX12" fmla="*/ 124327 w 905910"/>
                    <a:gd name="connsiteY12" fmla="*/ 561440 h 874232"/>
                    <a:gd name="connsiteX13" fmla="*/ 0 w 905910"/>
                    <a:gd name="connsiteY13" fmla="*/ 437113 h 874232"/>
                    <a:gd name="connsiteX14" fmla="*/ 124327 w 905910"/>
                    <a:gd name="connsiteY14" fmla="*/ 312786 h 874232"/>
                    <a:gd name="connsiteX15" fmla="*/ 124327 w 905910"/>
                    <a:gd name="connsiteY15" fmla="*/ 124324 h 874232"/>
                    <a:gd name="connsiteX16" fmla="*/ 328629 w 905910"/>
                    <a:gd name="connsiteY16" fmla="*/ 124324 h 874232"/>
                    <a:gd name="connsiteX17" fmla="*/ 338398 w 905910"/>
                    <a:gd name="connsiteY17" fmla="*/ 75933 h 874232"/>
                    <a:gd name="connsiteX18" fmla="*/ 452955 w 905910"/>
                    <a:gd name="connsiteY18" fmla="*/ 0 h 87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05910" h="874232">
                      <a:moveTo>
                        <a:pt x="452955" y="0"/>
                      </a:moveTo>
                      <a:cubicBezTo>
                        <a:pt x="504453" y="0"/>
                        <a:pt x="548638" y="31310"/>
                        <a:pt x="567512" y="75933"/>
                      </a:cubicBezTo>
                      <a:lnTo>
                        <a:pt x="577282" y="124324"/>
                      </a:lnTo>
                      <a:lnTo>
                        <a:pt x="781583" y="124324"/>
                      </a:lnTo>
                      <a:lnTo>
                        <a:pt x="781583" y="312787"/>
                      </a:lnTo>
                      <a:cubicBezTo>
                        <a:pt x="850247" y="312787"/>
                        <a:pt x="905910" y="368450"/>
                        <a:pt x="905910" y="437114"/>
                      </a:cubicBezTo>
                      <a:cubicBezTo>
                        <a:pt x="905910" y="505778"/>
                        <a:pt x="850247" y="561441"/>
                        <a:pt x="781583" y="561441"/>
                      </a:cubicBezTo>
                      <a:lnTo>
                        <a:pt x="781583" y="749905"/>
                      </a:lnTo>
                      <a:lnTo>
                        <a:pt x="577281" y="749905"/>
                      </a:lnTo>
                      <a:cubicBezTo>
                        <a:pt x="577281" y="818569"/>
                        <a:pt x="521618" y="874232"/>
                        <a:pt x="452954" y="874232"/>
                      </a:cubicBezTo>
                      <a:cubicBezTo>
                        <a:pt x="384290" y="874232"/>
                        <a:pt x="328627" y="818569"/>
                        <a:pt x="328627" y="749905"/>
                      </a:cubicBezTo>
                      <a:lnTo>
                        <a:pt x="124327" y="749905"/>
                      </a:lnTo>
                      <a:lnTo>
                        <a:pt x="124327" y="561440"/>
                      </a:lnTo>
                      <a:cubicBezTo>
                        <a:pt x="55663" y="561440"/>
                        <a:pt x="0" y="505777"/>
                        <a:pt x="0" y="437113"/>
                      </a:cubicBezTo>
                      <a:cubicBezTo>
                        <a:pt x="0" y="368449"/>
                        <a:pt x="55663" y="312786"/>
                        <a:pt x="124327" y="312786"/>
                      </a:cubicBezTo>
                      <a:lnTo>
                        <a:pt x="124327" y="124324"/>
                      </a:lnTo>
                      <a:lnTo>
                        <a:pt x="328629" y="124324"/>
                      </a:lnTo>
                      <a:lnTo>
                        <a:pt x="338398" y="75933"/>
                      </a:lnTo>
                      <a:cubicBezTo>
                        <a:pt x="357272" y="31310"/>
                        <a:pt x="401457" y="0"/>
                        <a:pt x="452955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32" name="Free-form: Shape 31">
                  <a:extLst>
                    <a:ext uri="{FF2B5EF4-FFF2-40B4-BE49-F238E27FC236}">
                      <a16:creationId xmlns:a16="http://schemas.microsoft.com/office/drawing/2014/main" id="{8364BA2E-DD7A-BE05-3E0E-2346A4AC07D5}"/>
                    </a:ext>
                  </a:extLst>
                </p:cNvPr>
                <p:cNvSpPr/>
                <p:nvPr/>
              </p:nvSpPr>
              <p:spPr bwMode="auto">
                <a:xfrm rot="20241992">
                  <a:off x="7676384" y="2576916"/>
                  <a:ext cx="657256" cy="749905"/>
                </a:xfrm>
                <a:custGeom>
                  <a:avLst/>
                  <a:gdLst>
                    <a:gd name="connsiteX0" fmla="*/ 328628 w 657256"/>
                    <a:gd name="connsiteY0" fmla="*/ 0 h 749905"/>
                    <a:gd name="connsiteX1" fmla="*/ 443185 w 657256"/>
                    <a:gd name="connsiteY1" fmla="*/ 75933 h 749905"/>
                    <a:gd name="connsiteX2" fmla="*/ 452954 w 657256"/>
                    <a:gd name="connsiteY2" fmla="*/ 124324 h 749905"/>
                    <a:gd name="connsiteX3" fmla="*/ 657256 w 657256"/>
                    <a:gd name="connsiteY3" fmla="*/ 124324 h 749905"/>
                    <a:gd name="connsiteX4" fmla="*/ 657256 w 657256"/>
                    <a:gd name="connsiteY4" fmla="*/ 312787 h 749905"/>
                    <a:gd name="connsiteX5" fmla="*/ 532929 w 657256"/>
                    <a:gd name="connsiteY5" fmla="*/ 437114 h 749905"/>
                    <a:gd name="connsiteX6" fmla="*/ 657256 w 657256"/>
                    <a:gd name="connsiteY6" fmla="*/ 561441 h 749905"/>
                    <a:gd name="connsiteX7" fmla="*/ 657256 w 657256"/>
                    <a:gd name="connsiteY7" fmla="*/ 749905 h 749905"/>
                    <a:gd name="connsiteX8" fmla="*/ 452954 w 657256"/>
                    <a:gd name="connsiteY8" fmla="*/ 749905 h 749905"/>
                    <a:gd name="connsiteX9" fmla="*/ 328627 w 657256"/>
                    <a:gd name="connsiteY9" fmla="*/ 625578 h 749905"/>
                    <a:gd name="connsiteX10" fmla="*/ 204300 w 657256"/>
                    <a:gd name="connsiteY10" fmla="*/ 749905 h 749905"/>
                    <a:gd name="connsiteX11" fmla="*/ 0 w 657256"/>
                    <a:gd name="connsiteY11" fmla="*/ 749905 h 749905"/>
                    <a:gd name="connsiteX12" fmla="*/ 0 w 657256"/>
                    <a:gd name="connsiteY12" fmla="*/ 561440 h 749905"/>
                    <a:gd name="connsiteX13" fmla="*/ 124327 w 657256"/>
                    <a:gd name="connsiteY13" fmla="*/ 437113 h 749905"/>
                    <a:gd name="connsiteX14" fmla="*/ 0 w 657256"/>
                    <a:gd name="connsiteY14" fmla="*/ 312786 h 749905"/>
                    <a:gd name="connsiteX15" fmla="*/ 0 w 657256"/>
                    <a:gd name="connsiteY15" fmla="*/ 124324 h 749905"/>
                    <a:gd name="connsiteX16" fmla="*/ 204302 w 657256"/>
                    <a:gd name="connsiteY16" fmla="*/ 124324 h 749905"/>
                    <a:gd name="connsiteX17" fmla="*/ 214071 w 657256"/>
                    <a:gd name="connsiteY17" fmla="*/ 75933 h 749905"/>
                    <a:gd name="connsiteX18" fmla="*/ 328628 w 657256"/>
                    <a:gd name="connsiteY18" fmla="*/ 0 h 749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57256" h="749905">
                      <a:moveTo>
                        <a:pt x="328628" y="0"/>
                      </a:moveTo>
                      <a:cubicBezTo>
                        <a:pt x="380126" y="0"/>
                        <a:pt x="424311" y="31311"/>
                        <a:pt x="443185" y="75933"/>
                      </a:cubicBezTo>
                      <a:lnTo>
                        <a:pt x="452954" y="124324"/>
                      </a:lnTo>
                      <a:lnTo>
                        <a:pt x="657256" y="124324"/>
                      </a:lnTo>
                      <a:lnTo>
                        <a:pt x="657256" y="312787"/>
                      </a:lnTo>
                      <a:cubicBezTo>
                        <a:pt x="588592" y="312787"/>
                        <a:pt x="532929" y="368450"/>
                        <a:pt x="532929" y="437114"/>
                      </a:cubicBezTo>
                      <a:cubicBezTo>
                        <a:pt x="532929" y="505778"/>
                        <a:pt x="588592" y="561441"/>
                        <a:pt x="657256" y="561441"/>
                      </a:cubicBezTo>
                      <a:lnTo>
                        <a:pt x="657256" y="749905"/>
                      </a:lnTo>
                      <a:lnTo>
                        <a:pt x="452954" y="749905"/>
                      </a:lnTo>
                      <a:cubicBezTo>
                        <a:pt x="452954" y="681241"/>
                        <a:pt x="397291" y="625578"/>
                        <a:pt x="328627" y="625578"/>
                      </a:cubicBezTo>
                      <a:cubicBezTo>
                        <a:pt x="259963" y="625578"/>
                        <a:pt x="204300" y="681241"/>
                        <a:pt x="204300" y="749905"/>
                      </a:cubicBezTo>
                      <a:lnTo>
                        <a:pt x="0" y="749905"/>
                      </a:lnTo>
                      <a:lnTo>
                        <a:pt x="0" y="561440"/>
                      </a:lnTo>
                      <a:cubicBezTo>
                        <a:pt x="68664" y="561440"/>
                        <a:pt x="124327" y="505777"/>
                        <a:pt x="124327" y="437113"/>
                      </a:cubicBezTo>
                      <a:cubicBezTo>
                        <a:pt x="124327" y="368449"/>
                        <a:pt x="68664" y="312786"/>
                        <a:pt x="0" y="312786"/>
                      </a:cubicBezTo>
                      <a:lnTo>
                        <a:pt x="0" y="124324"/>
                      </a:lnTo>
                      <a:lnTo>
                        <a:pt x="204302" y="124324"/>
                      </a:lnTo>
                      <a:lnTo>
                        <a:pt x="214071" y="75933"/>
                      </a:lnTo>
                      <a:cubicBezTo>
                        <a:pt x="232945" y="31311"/>
                        <a:pt x="277130" y="0"/>
                        <a:pt x="328628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33" name="Free-form: Shape 32">
                  <a:extLst>
                    <a:ext uri="{FF2B5EF4-FFF2-40B4-BE49-F238E27FC236}">
                      <a16:creationId xmlns:a16="http://schemas.microsoft.com/office/drawing/2014/main" id="{4A9B4B7C-4F99-8B44-8553-C9FFDE38DC22}"/>
                    </a:ext>
                  </a:extLst>
                </p:cNvPr>
                <p:cNvSpPr/>
                <p:nvPr/>
              </p:nvSpPr>
              <p:spPr bwMode="auto">
                <a:xfrm>
                  <a:off x="8415699" y="2332082"/>
                  <a:ext cx="905910" cy="749905"/>
                </a:xfrm>
                <a:custGeom>
                  <a:avLst/>
                  <a:gdLst>
                    <a:gd name="connsiteX0" fmla="*/ 452955 w 905910"/>
                    <a:gd name="connsiteY0" fmla="*/ 0 h 749905"/>
                    <a:gd name="connsiteX1" fmla="*/ 567512 w 905910"/>
                    <a:gd name="connsiteY1" fmla="*/ 75933 h 749905"/>
                    <a:gd name="connsiteX2" fmla="*/ 577282 w 905910"/>
                    <a:gd name="connsiteY2" fmla="*/ 124324 h 749905"/>
                    <a:gd name="connsiteX3" fmla="*/ 781583 w 905910"/>
                    <a:gd name="connsiteY3" fmla="*/ 124324 h 749905"/>
                    <a:gd name="connsiteX4" fmla="*/ 781583 w 905910"/>
                    <a:gd name="connsiteY4" fmla="*/ 312787 h 749905"/>
                    <a:gd name="connsiteX5" fmla="*/ 905910 w 905910"/>
                    <a:gd name="connsiteY5" fmla="*/ 437114 h 749905"/>
                    <a:gd name="connsiteX6" fmla="*/ 781583 w 905910"/>
                    <a:gd name="connsiteY6" fmla="*/ 561441 h 749905"/>
                    <a:gd name="connsiteX7" fmla="*/ 781583 w 905910"/>
                    <a:gd name="connsiteY7" fmla="*/ 749905 h 749905"/>
                    <a:gd name="connsiteX8" fmla="*/ 577281 w 905910"/>
                    <a:gd name="connsiteY8" fmla="*/ 749905 h 749905"/>
                    <a:gd name="connsiteX9" fmla="*/ 452954 w 905910"/>
                    <a:gd name="connsiteY9" fmla="*/ 625578 h 749905"/>
                    <a:gd name="connsiteX10" fmla="*/ 328627 w 905910"/>
                    <a:gd name="connsiteY10" fmla="*/ 749905 h 749905"/>
                    <a:gd name="connsiteX11" fmla="*/ 124327 w 905910"/>
                    <a:gd name="connsiteY11" fmla="*/ 749905 h 749905"/>
                    <a:gd name="connsiteX12" fmla="*/ 124327 w 905910"/>
                    <a:gd name="connsiteY12" fmla="*/ 561440 h 749905"/>
                    <a:gd name="connsiteX13" fmla="*/ 0 w 905910"/>
                    <a:gd name="connsiteY13" fmla="*/ 437113 h 749905"/>
                    <a:gd name="connsiteX14" fmla="*/ 124327 w 905910"/>
                    <a:gd name="connsiteY14" fmla="*/ 312786 h 749905"/>
                    <a:gd name="connsiteX15" fmla="*/ 124327 w 905910"/>
                    <a:gd name="connsiteY15" fmla="*/ 124324 h 749905"/>
                    <a:gd name="connsiteX16" fmla="*/ 328629 w 905910"/>
                    <a:gd name="connsiteY16" fmla="*/ 124324 h 749905"/>
                    <a:gd name="connsiteX17" fmla="*/ 338398 w 905910"/>
                    <a:gd name="connsiteY17" fmla="*/ 75933 h 749905"/>
                    <a:gd name="connsiteX18" fmla="*/ 452955 w 905910"/>
                    <a:gd name="connsiteY18" fmla="*/ 0 h 749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05910" h="749905">
                      <a:moveTo>
                        <a:pt x="452955" y="0"/>
                      </a:moveTo>
                      <a:cubicBezTo>
                        <a:pt x="504453" y="0"/>
                        <a:pt x="548638" y="31310"/>
                        <a:pt x="567512" y="75933"/>
                      </a:cubicBezTo>
                      <a:lnTo>
                        <a:pt x="577282" y="124324"/>
                      </a:lnTo>
                      <a:lnTo>
                        <a:pt x="781583" y="124324"/>
                      </a:lnTo>
                      <a:lnTo>
                        <a:pt x="781583" y="312787"/>
                      </a:lnTo>
                      <a:cubicBezTo>
                        <a:pt x="850247" y="312787"/>
                        <a:pt x="905910" y="368450"/>
                        <a:pt x="905910" y="437114"/>
                      </a:cubicBezTo>
                      <a:cubicBezTo>
                        <a:pt x="905910" y="505778"/>
                        <a:pt x="850247" y="561441"/>
                        <a:pt x="781583" y="561441"/>
                      </a:cubicBezTo>
                      <a:lnTo>
                        <a:pt x="781583" y="749905"/>
                      </a:lnTo>
                      <a:lnTo>
                        <a:pt x="577281" y="749905"/>
                      </a:lnTo>
                      <a:cubicBezTo>
                        <a:pt x="577281" y="681241"/>
                        <a:pt x="521618" y="625578"/>
                        <a:pt x="452954" y="625578"/>
                      </a:cubicBezTo>
                      <a:cubicBezTo>
                        <a:pt x="384290" y="625578"/>
                        <a:pt x="328627" y="681241"/>
                        <a:pt x="328627" y="749905"/>
                      </a:cubicBezTo>
                      <a:lnTo>
                        <a:pt x="124327" y="749905"/>
                      </a:lnTo>
                      <a:lnTo>
                        <a:pt x="124327" y="561440"/>
                      </a:lnTo>
                      <a:cubicBezTo>
                        <a:pt x="55663" y="561440"/>
                        <a:pt x="0" y="505777"/>
                        <a:pt x="0" y="437113"/>
                      </a:cubicBezTo>
                      <a:cubicBezTo>
                        <a:pt x="0" y="368449"/>
                        <a:pt x="55663" y="312786"/>
                        <a:pt x="124327" y="312786"/>
                      </a:cubicBezTo>
                      <a:lnTo>
                        <a:pt x="124327" y="124324"/>
                      </a:lnTo>
                      <a:lnTo>
                        <a:pt x="328629" y="124324"/>
                      </a:lnTo>
                      <a:lnTo>
                        <a:pt x="338398" y="75933"/>
                      </a:lnTo>
                      <a:cubicBezTo>
                        <a:pt x="357272" y="31310"/>
                        <a:pt x="401457" y="0"/>
                        <a:pt x="452955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34" name="Free-form: Shape 33">
                  <a:extLst>
                    <a:ext uri="{FF2B5EF4-FFF2-40B4-BE49-F238E27FC236}">
                      <a16:creationId xmlns:a16="http://schemas.microsoft.com/office/drawing/2014/main" id="{B431E828-60B4-60B6-A6D3-82E05F8EEEE2}"/>
                    </a:ext>
                  </a:extLst>
                </p:cNvPr>
                <p:cNvSpPr/>
                <p:nvPr/>
              </p:nvSpPr>
              <p:spPr bwMode="auto">
                <a:xfrm rot="1049493">
                  <a:off x="8132580" y="1951998"/>
                  <a:ext cx="657256" cy="625581"/>
                </a:xfrm>
                <a:custGeom>
                  <a:avLst/>
                  <a:gdLst>
                    <a:gd name="connsiteX0" fmla="*/ 0 w 657256"/>
                    <a:gd name="connsiteY0" fmla="*/ 0 h 625581"/>
                    <a:gd name="connsiteX1" fmla="*/ 204302 w 657256"/>
                    <a:gd name="connsiteY1" fmla="*/ 0 h 625581"/>
                    <a:gd name="connsiteX2" fmla="*/ 204301 w 657256"/>
                    <a:gd name="connsiteY2" fmla="*/ 3 h 625581"/>
                    <a:gd name="connsiteX3" fmla="*/ 328628 w 657256"/>
                    <a:gd name="connsiteY3" fmla="*/ 124330 h 625581"/>
                    <a:gd name="connsiteX4" fmla="*/ 452955 w 657256"/>
                    <a:gd name="connsiteY4" fmla="*/ 3 h 625581"/>
                    <a:gd name="connsiteX5" fmla="*/ 452955 w 657256"/>
                    <a:gd name="connsiteY5" fmla="*/ 0 h 625581"/>
                    <a:gd name="connsiteX6" fmla="*/ 657256 w 657256"/>
                    <a:gd name="connsiteY6" fmla="*/ 0 h 625581"/>
                    <a:gd name="connsiteX7" fmla="*/ 657256 w 657256"/>
                    <a:gd name="connsiteY7" fmla="*/ 188463 h 625581"/>
                    <a:gd name="connsiteX8" fmla="*/ 532929 w 657256"/>
                    <a:gd name="connsiteY8" fmla="*/ 312790 h 625581"/>
                    <a:gd name="connsiteX9" fmla="*/ 657256 w 657256"/>
                    <a:gd name="connsiteY9" fmla="*/ 437117 h 625581"/>
                    <a:gd name="connsiteX10" fmla="*/ 657256 w 657256"/>
                    <a:gd name="connsiteY10" fmla="*/ 625581 h 625581"/>
                    <a:gd name="connsiteX11" fmla="*/ 452954 w 657256"/>
                    <a:gd name="connsiteY11" fmla="*/ 625581 h 625581"/>
                    <a:gd name="connsiteX12" fmla="*/ 328627 w 657256"/>
                    <a:gd name="connsiteY12" fmla="*/ 501254 h 625581"/>
                    <a:gd name="connsiteX13" fmla="*/ 204300 w 657256"/>
                    <a:gd name="connsiteY13" fmla="*/ 625581 h 625581"/>
                    <a:gd name="connsiteX14" fmla="*/ 0 w 657256"/>
                    <a:gd name="connsiteY14" fmla="*/ 625581 h 625581"/>
                    <a:gd name="connsiteX15" fmla="*/ 0 w 657256"/>
                    <a:gd name="connsiteY15" fmla="*/ 437116 h 625581"/>
                    <a:gd name="connsiteX16" fmla="*/ 124327 w 657256"/>
                    <a:gd name="connsiteY16" fmla="*/ 312789 h 625581"/>
                    <a:gd name="connsiteX17" fmla="*/ 0 w 657256"/>
                    <a:gd name="connsiteY17" fmla="*/ 188462 h 625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57256" h="625581">
                      <a:moveTo>
                        <a:pt x="0" y="0"/>
                      </a:moveTo>
                      <a:lnTo>
                        <a:pt x="204302" y="0"/>
                      </a:lnTo>
                      <a:lnTo>
                        <a:pt x="204301" y="3"/>
                      </a:lnTo>
                      <a:cubicBezTo>
                        <a:pt x="204301" y="68667"/>
                        <a:pt x="259964" y="124330"/>
                        <a:pt x="328628" y="124330"/>
                      </a:cubicBezTo>
                      <a:cubicBezTo>
                        <a:pt x="397292" y="124330"/>
                        <a:pt x="452955" y="68667"/>
                        <a:pt x="452955" y="3"/>
                      </a:cubicBezTo>
                      <a:lnTo>
                        <a:pt x="452955" y="0"/>
                      </a:lnTo>
                      <a:lnTo>
                        <a:pt x="657256" y="0"/>
                      </a:lnTo>
                      <a:lnTo>
                        <a:pt x="657256" y="188463"/>
                      </a:lnTo>
                      <a:cubicBezTo>
                        <a:pt x="588592" y="188463"/>
                        <a:pt x="532929" y="244126"/>
                        <a:pt x="532929" y="312790"/>
                      </a:cubicBezTo>
                      <a:cubicBezTo>
                        <a:pt x="532929" y="381454"/>
                        <a:pt x="588592" y="437117"/>
                        <a:pt x="657256" y="437117"/>
                      </a:cubicBezTo>
                      <a:lnTo>
                        <a:pt x="657256" y="625581"/>
                      </a:lnTo>
                      <a:lnTo>
                        <a:pt x="452954" y="625581"/>
                      </a:lnTo>
                      <a:cubicBezTo>
                        <a:pt x="452954" y="556917"/>
                        <a:pt x="397291" y="501254"/>
                        <a:pt x="328627" y="501254"/>
                      </a:cubicBezTo>
                      <a:cubicBezTo>
                        <a:pt x="259963" y="501254"/>
                        <a:pt x="204300" y="556917"/>
                        <a:pt x="204300" y="625581"/>
                      </a:cubicBezTo>
                      <a:lnTo>
                        <a:pt x="0" y="625581"/>
                      </a:lnTo>
                      <a:lnTo>
                        <a:pt x="0" y="437116"/>
                      </a:lnTo>
                      <a:cubicBezTo>
                        <a:pt x="68664" y="437116"/>
                        <a:pt x="124327" y="381453"/>
                        <a:pt x="124327" y="312789"/>
                      </a:cubicBezTo>
                      <a:cubicBezTo>
                        <a:pt x="124327" y="244125"/>
                        <a:pt x="68664" y="188462"/>
                        <a:pt x="0" y="188462"/>
                      </a:cubicBezTo>
                      <a:close/>
                    </a:path>
                  </a:pathLst>
                </a:custGeom>
                <a:solidFill>
                  <a:schemeClr val="accent5">
                    <a:lumMod val="9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35" name="Free-form: Shape 34">
                  <a:extLst>
                    <a:ext uri="{FF2B5EF4-FFF2-40B4-BE49-F238E27FC236}">
                      <a16:creationId xmlns:a16="http://schemas.microsoft.com/office/drawing/2014/main" id="{77DA4C9F-8D27-3ADD-970E-0C16B812C8C0}"/>
                    </a:ext>
                  </a:extLst>
                </p:cNvPr>
                <p:cNvSpPr/>
                <p:nvPr/>
              </p:nvSpPr>
              <p:spPr bwMode="auto">
                <a:xfrm rot="20866702">
                  <a:off x="7022881" y="2692626"/>
                  <a:ext cx="781583" cy="749908"/>
                </a:xfrm>
                <a:custGeom>
                  <a:avLst/>
                  <a:gdLst>
                    <a:gd name="connsiteX0" fmla="*/ 0 w 781583"/>
                    <a:gd name="connsiteY0" fmla="*/ 0 h 749908"/>
                    <a:gd name="connsiteX1" fmla="*/ 657256 w 781583"/>
                    <a:gd name="connsiteY1" fmla="*/ 0 h 749908"/>
                    <a:gd name="connsiteX2" fmla="*/ 657256 w 781583"/>
                    <a:gd name="connsiteY2" fmla="*/ 188463 h 749908"/>
                    <a:gd name="connsiteX3" fmla="*/ 781583 w 781583"/>
                    <a:gd name="connsiteY3" fmla="*/ 312790 h 749908"/>
                    <a:gd name="connsiteX4" fmla="*/ 657256 w 781583"/>
                    <a:gd name="connsiteY4" fmla="*/ 437117 h 749908"/>
                    <a:gd name="connsiteX5" fmla="*/ 657256 w 781583"/>
                    <a:gd name="connsiteY5" fmla="*/ 625581 h 749908"/>
                    <a:gd name="connsiteX6" fmla="*/ 452954 w 781583"/>
                    <a:gd name="connsiteY6" fmla="*/ 625581 h 749908"/>
                    <a:gd name="connsiteX7" fmla="*/ 328627 w 781583"/>
                    <a:gd name="connsiteY7" fmla="*/ 749908 h 749908"/>
                    <a:gd name="connsiteX8" fmla="*/ 204300 w 781583"/>
                    <a:gd name="connsiteY8" fmla="*/ 625581 h 749908"/>
                    <a:gd name="connsiteX9" fmla="*/ 0 w 781583"/>
                    <a:gd name="connsiteY9" fmla="*/ 625581 h 749908"/>
                    <a:gd name="connsiteX10" fmla="*/ 0 w 781583"/>
                    <a:gd name="connsiteY10" fmla="*/ 437117 h 749908"/>
                    <a:gd name="connsiteX11" fmla="*/ 124327 w 781583"/>
                    <a:gd name="connsiteY11" fmla="*/ 312790 h 749908"/>
                    <a:gd name="connsiteX12" fmla="*/ 0 w 781583"/>
                    <a:gd name="connsiteY12" fmla="*/ 188463 h 749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81583" h="749908">
                      <a:moveTo>
                        <a:pt x="0" y="0"/>
                      </a:moveTo>
                      <a:lnTo>
                        <a:pt x="657256" y="0"/>
                      </a:lnTo>
                      <a:lnTo>
                        <a:pt x="657256" y="188463"/>
                      </a:lnTo>
                      <a:cubicBezTo>
                        <a:pt x="725920" y="188463"/>
                        <a:pt x="781583" y="244126"/>
                        <a:pt x="781583" y="312790"/>
                      </a:cubicBezTo>
                      <a:cubicBezTo>
                        <a:pt x="781583" y="381454"/>
                        <a:pt x="725920" y="437117"/>
                        <a:pt x="657256" y="437117"/>
                      </a:cubicBezTo>
                      <a:lnTo>
                        <a:pt x="657256" y="625581"/>
                      </a:lnTo>
                      <a:lnTo>
                        <a:pt x="452954" y="625581"/>
                      </a:lnTo>
                      <a:cubicBezTo>
                        <a:pt x="452954" y="694245"/>
                        <a:pt x="397291" y="749908"/>
                        <a:pt x="328627" y="749908"/>
                      </a:cubicBezTo>
                      <a:cubicBezTo>
                        <a:pt x="259963" y="749908"/>
                        <a:pt x="204300" y="694245"/>
                        <a:pt x="204300" y="625581"/>
                      </a:cubicBezTo>
                      <a:lnTo>
                        <a:pt x="0" y="625581"/>
                      </a:lnTo>
                      <a:lnTo>
                        <a:pt x="0" y="437117"/>
                      </a:lnTo>
                      <a:cubicBezTo>
                        <a:pt x="68664" y="437117"/>
                        <a:pt x="124327" y="381454"/>
                        <a:pt x="124327" y="312790"/>
                      </a:cubicBezTo>
                      <a:cubicBezTo>
                        <a:pt x="124327" y="244126"/>
                        <a:pt x="68664" y="188463"/>
                        <a:pt x="0" y="188463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36" name="Free-form: Shape 35">
                  <a:extLst>
                    <a:ext uri="{FF2B5EF4-FFF2-40B4-BE49-F238E27FC236}">
                      <a16:creationId xmlns:a16="http://schemas.microsoft.com/office/drawing/2014/main" id="{E3B5E168-249E-D7AA-211B-3E139ABADC44}"/>
                    </a:ext>
                  </a:extLst>
                </p:cNvPr>
                <p:cNvSpPr/>
                <p:nvPr/>
              </p:nvSpPr>
              <p:spPr bwMode="auto">
                <a:xfrm rot="21169159">
                  <a:off x="7911504" y="2236130"/>
                  <a:ext cx="657256" cy="625581"/>
                </a:xfrm>
                <a:custGeom>
                  <a:avLst/>
                  <a:gdLst>
                    <a:gd name="connsiteX0" fmla="*/ 0 w 657256"/>
                    <a:gd name="connsiteY0" fmla="*/ 0 h 625581"/>
                    <a:gd name="connsiteX1" fmla="*/ 657256 w 657256"/>
                    <a:gd name="connsiteY1" fmla="*/ 0 h 625581"/>
                    <a:gd name="connsiteX2" fmla="*/ 657256 w 657256"/>
                    <a:gd name="connsiteY2" fmla="*/ 625581 h 625581"/>
                    <a:gd name="connsiteX3" fmla="*/ 452954 w 657256"/>
                    <a:gd name="connsiteY3" fmla="*/ 625581 h 625581"/>
                    <a:gd name="connsiteX4" fmla="*/ 328627 w 657256"/>
                    <a:gd name="connsiteY4" fmla="*/ 501254 h 625581"/>
                    <a:gd name="connsiteX5" fmla="*/ 204300 w 657256"/>
                    <a:gd name="connsiteY5" fmla="*/ 625581 h 625581"/>
                    <a:gd name="connsiteX6" fmla="*/ 0 w 657256"/>
                    <a:gd name="connsiteY6" fmla="*/ 625581 h 625581"/>
                    <a:gd name="connsiteX7" fmla="*/ 0 w 657256"/>
                    <a:gd name="connsiteY7" fmla="*/ 437116 h 625581"/>
                    <a:gd name="connsiteX8" fmla="*/ 124327 w 657256"/>
                    <a:gd name="connsiteY8" fmla="*/ 312789 h 625581"/>
                    <a:gd name="connsiteX9" fmla="*/ 0 w 657256"/>
                    <a:gd name="connsiteY9" fmla="*/ 188462 h 625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7256" h="625581">
                      <a:moveTo>
                        <a:pt x="0" y="0"/>
                      </a:moveTo>
                      <a:lnTo>
                        <a:pt x="657256" y="0"/>
                      </a:lnTo>
                      <a:lnTo>
                        <a:pt x="657256" y="625581"/>
                      </a:lnTo>
                      <a:lnTo>
                        <a:pt x="452954" y="625581"/>
                      </a:lnTo>
                      <a:cubicBezTo>
                        <a:pt x="452954" y="556917"/>
                        <a:pt x="397291" y="501254"/>
                        <a:pt x="328627" y="501254"/>
                      </a:cubicBezTo>
                      <a:cubicBezTo>
                        <a:pt x="259963" y="501254"/>
                        <a:pt x="204300" y="556917"/>
                        <a:pt x="204300" y="625581"/>
                      </a:cubicBezTo>
                      <a:lnTo>
                        <a:pt x="0" y="625581"/>
                      </a:lnTo>
                      <a:lnTo>
                        <a:pt x="0" y="437116"/>
                      </a:lnTo>
                      <a:cubicBezTo>
                        <a:pt x="68664" y="437116"/>
                        <a:pt x="124327" y="381453"/>
                        <a:pt x="124327" y="312789"/>
                      </a:cubicBezTo>
                      <a:cubicBezTo>
                        <a:pt x="124327" y="244125"/>
                        <a:pt x="68664" y="188462"/>
                        <a:pt x="0" y="188462"/>
                      </a:cubicBezTo>
                      <a:close/>
                    </a:path>
                  </a:pathLst>
                </a:custGeom>
                <a:solidFill>
                  <a:srgbClr val="F28B3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37" name="Free-form: Shape 36">
                  <a:extLst>
                    <a:ext uri="{FF2B5EF4-FFF2-40B4-BE49-F238E27FC236}">
                      <a16:creationId xmlns:a16="http://schemas.microsoft.com/office/drawing/2014/main" id="{768CA0E4-6872-74BB-C1C6-5FB5764D05EF}"/>
                    </a:ext>
                  </a:extLst>
                </p:cNvPr>
                <p:cNvSpPr/>
                <p:nvPr/>
              </p:nvSpPr>
              <p:spPr bwMode="auto">
                <a:xfrm>
                  <a:off x="8313953" y="2885067"/>
                  <a:ext cx="657256" cy="625581"/>
                </a:xfrm>
                <a:custGeom>
                  <a:avLst/>
                  <a:gdLst>
                    <a:gd name="connsiteX0" fmla="*/ 0 w 657256"/>
                    <a:gd name="connsiteY0" fmla="*/ 0 h 625581"/>
                    <a:gd name="connsiteX1" fmla="*/ 657256 w 657256"/>
                    <a:gd name="connsiteY1" fmla="*/ 0 h 625581"/>
                    <a:gd name="connsiteX2" fmla="*/ 657256 w 657256"/>
                    <a:gd name="connsiteY2" fmla="*/ 188463 h 625581"/>
                    <a:gd name="connsiteX3" fmla="*/ 532929 w 657256"/>
                    <a:gd name="connsiteY3" fmla="*/ 312790 h 625581"/>
                    <a:gd name="connsiteX4" fmla="*/ 657256 w 657256"/>
                    <a:gd name="connsiteY4" fmla="*/ 437117 h 625581"/>
                    <a:gd name="connsiteX5" fmla="*/ 657256 w 657256"/>
                    <a:gd name="connsiteY5" fmla="*/ 625581 h 625581"/>
                    <a:gd name="connsiteX6" fmla="*/ 0 w 657256"/>
                    <a:gd name="connsiteY6" fmla="*/ 625581 h 625581"/>
                    <a:gd name="connsiteX7" fmla="*/ 0 w 657256"/>
                    <a:gd name="connsiteY7" fmla="*/ 437116 h 625581"/>
                    <a:gd name="connsiteX8" fmla="*/ 124327 w 657256"/>
                    <a:gd name="connsiteY8" fmla="*/ 312789 h 625581"/>
                    <a:gd name="connsiteX9" fmla="*/ 0 w 657256"/>
                    <a:gd name="connsiteY9" fmla="*/ 188462 h 625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7256" h="625581">
                      <a:moveTo>
                        <a:pt x="0" y="0"/>
                      </a:moveTo>
                      <a:lnTo>
                        <a:pt x="657256" y="0"/>
                      </a:lnTo>
                      <a:lnTo>
                        <a:pt x="657256" y="188463"/>
                      </a:lnTo>
                      <a:cubicBezTo>
                        <a:pt x="588592" y="188463"/>
                        <a:pt x="532929" y="244126"/>
                        <a:pt x="532929" y="312790"/>
                      </a:cubicBezTo>
                      <a:cubicBezTo>
                        <a:pt x="532929" y="381454"/>
                        <a:pt x="588592" y="437117"/>
                        <a:pt x="657256" y="437117"/>
                      </a:cubicBezTo>
                      <a:lnTo>
                        <a:pt x="657256" y="625581"/>
                      </a:lnTo>
                      <a:lnTo>
                        <a:pt x="0" y="625581"/>
                      </a:lnTo>
                      <a:lnTo>
                        <a:pt x="0" y="437116"/>
                      </a:lnTo>
                      <a:cubicBezTo>
                        <a:pt x="68664" y="437116"/>
                        <a:pt x="124327" y="381453"/>
                        <a:pt x="124327" y="312789"/>
                      </a:cubicBezTo>
                      <a:cubicBezTo>
                        <a:pt x="124327" y="244125"/>
                        <a:pt x="68664" y="188462"/>
                        <a:pt x="0" y="188462"/>
                      </a:cubicBezTo>
                      <a:close/>
                    </a:path>
                  </a:pathLst>
                </a:custGeom>
                <a:solidFill>
                  <a:srgbClr val="F6AC6E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38" name="Free-form: Shape 37">
                  <a:extLst>
                    <a:ext uri="{FF2B5EF4-FFF2-40B4-BE49-F238E27FC236}">
                      <a16:creationId xmlns:a16="http://schemas.microsoft.com/office/drawing/2014/main" id="{1CA0CA59-5ACB-5D0B-45BE-804ED6B6CCC3}"/>
                    </a:ext>
                  </a:extLst>
                </p:cNvPr>
                <p:cNvSpPr/>
                <p:nvPr/>
              </p:nvSpPr>
              <p:spPr bwMode="auto">
                <a:xfrm rot="925938">
                  <a:off x="5908888" y="2104491"/>
                  <a:ext cx="657256" cy="749905"/>
                </a:xfrm>
                <a:custGeom>
                  <a:avLst/>
                  <a:gdLst>
                    <a:gd name="connsiteX0" fmla="*/ 328628 w 657256"/>
                    <a:gd name="connsiteY0" fmla="*/ 0 h 749905"/>
                    <a:gd name="connsiteX1" fmla="*/ 443185 w 657256"/>
                    <a:gd name="connsiteY1" fmla="*/ 75933 h 749905"/>
                    <a:gd name="connsiteX2" fmla="*/ 452954 w 657256"/>
                    <a:gd name="connsiteY2" fmla="*/ 124324 h 749905"/>
                    <a:gd name="connsiteX3" fmla="*/ 657256 w 657256"/>
                    <a:gd name="connsiteY3" fmla="*/ 124324 h 749905"/>
                    <a:gd name="connsiteX4" fmla="*/ 657256 w 657256"/>
                    <a:gd name="connsiteY4" fmla="*/ 312787 h 749905"/>
                    <a:gd name="connsiteX5" fmla="*/ 532929 w 657256"/>
                    <a:gd name="connsiteY5" fmla="*/ 437114 h 749905"/>
                    <a:gd name="connsiteX6" fmla="*/ 657256 w 657256"/>
                    <a:gd name="connsiteY6" fmla="*/ 561441 h 749905"/>
                    <a:gd name="connsiteX7" fmla="*/ 657256 w 657256"/>
                    <a:gd name="connsiteY7" fmla="*/ 749905 h 749905"/>
                    <a:gd name="connsiteX8" fmla="*/ 452954 w 657256"/>
                    <a:gd name="connsiteY8" fmla="*/ 749905 h 749905"/>
                    <a:gd name="connsiteX9" fmla="*/ 328627 w 657256"/>
                    <a:gd name="connsiteY9" fmla="*/ 625578 h 749905"/>
                    <a:gd name="connsiteX10" fmla="*/ 204300 w 657256"/>
                    <a:gd name="connsiteY10" fmla="*/ 749905 h 749905"/>
                    <a:gd name="connsiteX11" fmla="*/ 0 w 657256"/>
                    <a:gd name="connsiteY11" fmla="*/ 749905 h 749905"/>
                    <a:gd name="connsiteX12" fmla="*/ 0 w 657256"/>
                    <a:gd name="connsiteY12" fmla="*/ 561440 h 749905"/>
                    <a:gd name="connsiteX13" fmla="*/ 124327 w 657256"/>
                    <a:gd name="connsiteY13" fmla="*/ 437113 h 749905"/>
                    <a:gd name="connsiteX14" fmla="*/ 0 w 657256"/>
                    <a:gd name="connsiteY14" fmla="*/ 312786 h 749905"/>
                    <a:gd name="connsiteX15" fmla="*/ 0 w 657256"/>
                    <a:gd name="connsiteY15" fmla="*/ 124324 h 749905"/>
                    <a:gd name="connsiteX16" fmla="*/ 204302 w 657256"/>
                    <a:gd name="connsiteY16" fmla="*/ 124324 h 749905"/>
                    <a:gd name="connsiteX17" fmla="*/ 214071 w 657256"/>
                    <a:gd name="connsiteY17" fmla="*/ 75933 h 749905"/>
                    <a:gd name="connsiteX18" fmla="*/ 328628 w 657256"/>
                    <a:gd name="connsiteY18" fmla="*/ 0 h 749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57256" h="749905">
                      <a:moveTo>
                        <a:pt x="328628" y="0"/>
                      </a:moveTo>
                      <a:cubicBezTo>
                        <a:pt x="380126" y="0"/>
                        <a:pt x="424311" y="31311"/>
                        <a:pt x="443185" y="75933"/>
                      </a:cubicBezTo>
                      <a:lnTo>
                        <a:pt x="452954" y="124324"/>
                      </a:lnTo>
                      <a:lnTo>
                        <a:pt x="657256" y="124324"/>
                      </a:lnTo>
                      <a:lnTo>
                        <a:pt x="657256" y="312787"/>
                      </a:lnTo>
                      <a:cubicBezTo>
                        <a:pt x="588592" y="312787"/>
                        <a:pt x="532929" y="368450"/>
                        <a:pt x="532929" y="437114"/>
                      </a:cubicBezTo>
                      <a:cubicBezTo>
                        <a:pt x="532929" y="505778"/>
                        <a:pt x="588592" y="561441"/>
                        <a:pt x="657256" y="561441"/>
                      </a:cubicBezTo>
                      <a:lnTo>
                        <a:pt x="657256" y="749905"/>
                      </a:lnTo>
                      <a:lnTo>
                        <a:pt x="452954" y="749905"/>
                      </a:lnTo>
                      <a:cubicBezTo>
                        <a:pt x="452954" y="681241"/>
                        <a:pt x="397291" y="625578"/>
                        <a:pt x="328627" y="625578"/>
                      </a:cubicBezTo>
                      <a:cubicBezTo>
                        <a:pt x="259963" y="625578"/>
                        <a:pt x="204300" y="681241"/>
                        <a:pt x="204300" y="749905"/>
                      </a:cubicBezTo>
                      <a:lnTo>
                        <a:pt x="0" y="749905"/>
                      </a:lnTo>
                      <a:lnTo>
                        <a:pt x="0" y="561440"/>
                      </a:lnTo>
                      <a:cubicBezTo>
                        <a:pt x="68664" y="561440"/>
                        <a:pt x="124327" y="505777"/>
                        <a:pt x="124327" y="437113"/>
                      </a:cubicBezTo>
                      <a:cubicBezTo>
                        <a:pt x="124327" y="368449"/>
                        <a:pt x="68664" y="312786"/>
                        <a:pt x="0" y="312786"/>
                      </a:cubicBezTo>
                      <a:lnTo>
                        <a:pt x="0" y="124324"/>
                      </a:lnTo>
                      <a:lnTo>
                        <a:pt x="204302" y="124324"/>
                      </a:lnTo>
                      <a:lnTo>
                        <a:pt x="214071" y="75933"/>
                      </a:lnTo>
                      <a:cubicBezTo>
                        <a:pt x="232945" y="31311"/>
                        <a:pt x="277130" y="0"/>
                        <a:pt x="328628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39" name="Free-form: Shape 38">
                  <a:extLst>
                    <a:ext uri="{FF2B5EF4-FFF2-40B4-BE49-F238E27FC236}">
                      <a16:creationId xmlns:a16="http://schemas.microsoft.com/office/drawing/2014/main" id="{31BEBEAE-FA56-464F-0FC6-C99B222DB9C6}"/>
                    </a:ext>
                  </a:extLst>
                </p:cNvPr>
                <p:cNvSpPr/>
                <p:nvPr/>
              </p:nvSpPr>
              <p:spPr bwMode="auto">
                <a:xfrm rot="3333439">
                  <a:off x="5791233" y="2991501"/>
                  <a:ext cx="657256" cy="625581"/>
                </a:xfrm>
                <a:custGeom>
                  <a:avLst/>
                  <a:gdLst>
                    <a:gd name="connsiteX0" fmla="*/ 0 w 657256"/>
                    <a:gd name="connsiteY0" fmla="*/ 0 h 625581"/>
                    <a:gd name="connsiteX1" fmla="*/ 204302 w 657256"/>
                    <a:gd name="connsiteY1" fmla="*/ 0 h 625581"/>
                    <a:gd name="connsiteX2" fmla="*/ 204301 w 657256"/>
                    <a:gd name="connsiteY2" fmla="*/ 3 h 625581"/>
                    <a:gd name="connsiteX3" fmla="*/ 328628 w 657256"/>
                    <a:gd name="connsiteY3" fmla="*/ 124330 h 625581"/>
                    <a:gd name="connsiteX4" fmla="*/ 452955 w 657256"/>
                    <a:gd name="connsiteY4" fmla="*/ 3 h 625581"/>
                    <a:gd name="connsiteX5" fmla="*/ 452955 w 657256"/>
                    <a:gd name="connsiteY5" fmla="*/ 0 h 625581"/>
                    <a:gd name="connsiteX6" fmla="*/ 657256 w 657256"/>
                    <a:gd name="connsiteY6" fmla="*/ 0 h 625581"/>
                    <a:gd name="connsiteX7" fmla="*/ 657256 w 657256"/>
                    <a:gd name="connsiteY7" fmla="*/ 188463 h 625581"/>
                    <a:gd name="connsiteX8" fmla="*/ 532929 w 657256"/>
                    <a:gd name="connsiteY8" fmla="*/ 312790 h 625581"/>
                    <a:gd name="connsiteX9" fmla="*/ 657256 w 657256"/>
                    <a:gd name="connsiteY9" fmla="*/ 437117 h 625581"/>
                    <a:gd name="connsiteX10" fmla="*/ 657256 w 657256"/>
                    <a:gd name="connsiteY10" fmla="*/ 625581 h 625581"/>
                    <a:gd name="connsiteX11" fmla="*/ 452954 w 657256"/>
                    <a:gd name="connsiteY11" fmla="*/ 625581 h 625581"/>
                    <a:gd name="connsiteX12" fmla="*/ 328627 w 657256"/>
                    <a:gd name="connsiteY12" fmla="*/ 501254 h 625581"/>
                    <a:gd name="connsiteX13" fmla="*/ 204300 w 657256"/>
                    <a:gd name="connsiteY13" fmla="*/ 625581 h 625581"/>
                    <a:gd name="connsiteX14" fmla="*/ 0 w 657256"/>
                    <a:gd name="connsiteY14" fmla="*/ 625581 h 625581"/>
                    <a:gd name="connsiteX15" fmla="*/ 0 w 657256"/>
                    <a:gd name="connsiteY15" fmla="*/ 437116 h 625581"/>
                    <a:gd name="connsiteX16" fmla="*/ 124327 w 657256"/>
                    <a:gd name="connsiteY16" fmla="*/ 312789 h 625581"/>
                    <a:gd name="connsiteX17" fmla="*/ 0 w 657256"/>
                    <a:gd name="connsiteY17" fmla="*/ 188462 h 625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57256" h="625581">
                      <a:moveTo>
                        <a:pt x="0" y="0"/>
                      </a:moveTo>
                      <a:lnTo>
                        <a:pt x="204302" y="0"/>
                      </a:lnTo>
                      <a:lnTo>
                        <a:pt x="204301" y="3"/>
                      </a:lnTo>
                      <a:cubicBezTo>
                        <a:pt x="204301" y="68667"/>
                        <a:pt x="259964" y="124330"/>
                        <a:pt x="328628" y="124330"/>
                      </a:cubicBezTo>
                      <a:cubicBezTo>
                        <a:pt x="397292" y="124330"/>
                        <a:pt x="452955" y="68667"/>
                        <a:pt x="452955" y="3"/>
                      </a:cubicBezTo>
                      <a:lnTo>
                        <a:pt x="452955" y="0"/>
                      </a:lnTo>
                      <a:lnTo>
                        <a:pt x="657256" y="0"/>
                      </a:lnTo>
                      <a:lnTo>
                        <a:pt x="657256" y="188463"/>
                      </a:lnTo>
                      <a:cubicBezTo>
                        <a:pt x="588592" y="188463"/>
                        <a:pt x="532929" y="244126"/>
                        <a:pt x="532929" y="312790"/>
                      </a:cubicBezTo>
                      <a:cubicBezTo>
                        <a:pt x="532929" y="381454"/>
                        <a:pt x="588592" y="437117"/>
                        <a:pt x="657256" y="437117"/>
                      </a:cubicBezTo>
                      <a:lnTo>
                        <a:pt x="657256" y="625581"/>
                      </a:lnTo>
                      <a:lnTo>
                        <a:pt x="452954" y="625581"/>
                      </a:lnTo>
                      <a:cubicBezTo>
                        <a:pt x="452954" y="556917"/>
                        <a:pt x="397291" y="501254"/>
                        <a:pt x="328627" y="501254"/>
                      </a:cubicBezTo>
                      <a:cubicBezTo>
                        <a:pt x="259963" y="501254"/>
                        <a:pt x="204300" y="556917"/>
                        <a:pt x="204300" y="625581"/>
                      </a:cubicBezTo>
                      <a:lnTo>
                        <a:pt x="0" y="625581"/>
                      </a:lnTo>
                      <a:lnTo>
                        <a:pt x="0" y="437116"/>
                      </a:lnTo>
                      <a:cubicBezTo>
                        <a:pt x="68664" y="437116"/>
                        <a:pt x="124327" y="381453"/>
                        <a:pt x="124327" y="312789"/>
                      </a:cubicBezTo>
                      <a:cubicBezTo>
                        <a:pt x="124327" y="244125"/>
                        <a:pt x="68664" y="188462"/>
                        <a:pt x="0" y="188462"/>
                      </a:cubicBezTo>
                      <a:close/>
                    </a:path>
                  </a:pathLst>
                </a:custGeom>
                <a:solidFill>
                  <a:schemeClr val="accent5">
                    <a:lumMod val="9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  <p:sp>
              <p:nvSpPr>
                <p:cNvPr id="40" name="Free-form: Shape 39">
                  <a:extLst>
                    <a:ext uri="{FF2B5EF4-FFF2-40B4-BE49-F238E27FC236}">
                      <a16:creationId xmlns:a16="http://schemas.microsoft.com/office/drawing/2014/main" id="{AFC39716-75D2-0BC4-A222-7ADD6EA96ADE}"/>
                    </a:ext>
                  </a:extLst>
                </p:cNvPr>
                <p:cNvSpPr/>
                <p:nvPr/>
              </p:nvSpPr>
              <p:spPr bwMode="auto">
                <a:xfrm rot="2283946">
                  <a:off x="5522330" y="2570702"/>
                  <a:ext cx="657256" cy="625581"/>
                </a:xfrm>
                <a:custGeom>
                  <a:avLst/>
                  <a:gdLst>
                    <a:gd name="connsiteX0" fmla="*/ 0 w 657256"/>
                    <a:gd name="connsiteY0" fmla="*/ 0 h 625581"/>
                    <a:gd name="connsiteX1" fmla="*/ 657256 w 657256"/>
                    <a:gd name="connsiteY1" fmla="*/ 0 h 625581"/>
                    <a:gd name="connsiteX2" fmla="*/ 657256 w 657256"/>
                    <a:gd name="connsiteY2" fmla="*/ 188463 h 625581"/>
                    <a:gd name="connsiteX3" fmla="*/ 532929 w 657256"/>
                    <a:gd name="connsiteY3" fmla="*/ 312790 h 625581"/>
                    <a:gd name="connsiteX4" fmla="*/ 657256 w 657256"/>
                    <a:gd name="connsiteY4" fmla="*/ 437117 h 625581"/>
                    <a:gd name="connsiteX5" fmla="*/ 657256 w 657256"/>
                    <a:gd name="connsiteY5" fmla="*/ 625581 h 625581"/>
                    <a:gd name="connsiteX6" fmla="*/ 0 w 657256"/>
                    <a:gd name="connsiteY6" fmla="*/ 625581 h 625581"/>
                    <a:gd name="connsiteX7" fmla="*/ 0 w 657256"/>
                    <a:gd name="connsiteY7" fmla="*/ 437116 h 625581"/>
                    <a:gd name="connsiteX8" fmla="*/ 124327 w 657256"/>
                    <a:gd name="connsiteY8" fmla="*/ 312789 h 625581"/>
                    <a:gd name="connsiteX9" fmla="*/ 0 w 657256"/>
                    <a:gd name="connsiteY9" fmla="*/ 188462 h 625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7256" h="625581">
                      <a:moveTo>
                        <a:pt x="0" y="0"/>
                      </a:moveTo>
                      <a:lnTo>
                        <a:pt x="657256" y="0"/>
                      </a:lnTo>
                      <a:lnTo>
                        <a:pt x="657256" y="188463"/>
                      </a:lnTo>
                      <a:cubicBezTo>
                        <a:pt x="588592" y="188463"/>
                        <a:pt x="532929" y="244126"/>
                        <a:pt x="532929" y="312790"/>
                      </a:cubicBezTo>
                      <a:cubicBezTo>
                        <a:pt x="532929" y="381454"/>
                        <a:pt x="588592" y="437117"/>
                        <a:pt x="657256" y="437117"/>
                      </a:cubicBezTo>
                      <a:lnTo>
                        <a:pt x="657256" y="625581"/>
                      </a:lnTo>
                      <a:lnTo>
                        <a:pt x="0" y="625581"/>
                      </a:lnTo>
                      <a:lnTo>
                        <a:pt x="0" y="437116"/>
                      </a:lnTo>
                      <a:cubicBezTo>
                        <a:pt x="68664" y="437116"/>
                        <a:pt x="124327" y="381453"/>
                        <a:pt x="124327" y="312789"/>
                      </a:cubicBezTo>
                      <a:cubicBezTo>
                        <a:pt x="124327" y="244125"/>
                        <a:pt x="68664" y="188462"/>
                        <a:pt x="0" y="188462"/>
                      </a:cubicBezTo>
                      <a:close/>
                    </a:path>
                  </a:pathLst>
                </a:custGeom>
                <a:solidFill>
                  <a:srgbClr val="F6AC6E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b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rgbClr val="F58025"/>
                    </a:solidFill>
                    <a:effectLst/>
                    <a:latin typeface="Georgia" pitchFamily="18" charset="0"/>
                  </a:endParaRPr>
                </a:p>
              </p:txBody>
            </p:sp>
          </p:grpSp>
        </p:grp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8C154AC9-B79E-CD20-94F6-31454409FDB1}"/>
                </a:ext>
              </a:extLst>
            </p:cNvPr>
            <p:cNvSpPr/>
            <p:nvPr/>
          </p:nvSpPr>
          <p:spPr bwMode="auto">
            <a:xfrm rot="17494023">
              <a:off x="5951101" y="5707468"/>
              <a:ext cx="681651" cy="564265"/>
            </a:xfrm>
            <a:custGeom>
              <a:avLst/>
              <a:gdLst>
                <a:gd name="connsiteX0" fmla="*/ 452955 w 905910"/>
                <a:gd name="connsiteY0" fmla="*/ 0 h 749905"/>
                <a:gd name="connsiteX1" fmla="*/ 567512 w 905910"/>
                <a:gd name="connsiteY1" fmla="*/ 75933 h 749905"/>
                <a:gd name="connsiteX2" fmla="*/ 577282 w 905910"/>
                <a:gd name="connsiteY2" fmla="*/ 124324 h 749905"/>
                <a:gd name="connsiteX3" fmla="*/ 781583 w 905910"/>
                <a:gd name="connsiteY3" fmla="*/ 124324 h 749905"/>
                <a:gd name="connsiteX4" fmla="*/ 781583 w 905910"/>
                <a:gd name="connsiteY4" fmla="*/ 312787 h 749905"/>
                <a:gd name="connsiteX5" fmla="*/ 905910 w 905910"/>
                <a:gd name="connsiteY5" fmla="*/ 437114 h 749905"/>
                <a:gd name="connsiteX6" fmla="*/ 781583 w 905910"/>
                <a:gd name="connsiteY6" fmla="*/ 561441 h 749905"/>
                <a:gd name="connsiteX7" fmla="*/ 781583 w 905910"/>
                <a:gd name="connsiteY7" fmla="*/ 749905 h 749905"/>
                <a:gd name="connsiteX8" fmla="*/ 577281 w 905910"/>
                <a:gd name="connsiteY8" fmla="*/ 749905 h 749905"/>
                <a:gd name="connsiteX9" fmla="*/ 452954 w 905910"/>
                <a:gd name="connsiteY9" fmla="*/ 625578 h 749905"/>
                <a:gd name="connsiteX10" fmla="*/ 328627 w 905910"/>
                <a:gd name="connsiteY10" fmla="*/ 749905 h 749905"/>
                <a:gd name="connsiteX11" fmla="*/ 124327 w 905910"/>
                <a:gd name="connsiteY11" fmla="*/ 749905 h 749905"/>
                <a:gd name="connsiteX12" fmla="*/ 124327 w 905910"/>
                <a:gd name="connsiteY12" fmla="*/ 561440 h 749905"/>
                <a:gd name="connsiteX13" fmla="*/ 0 w 905910"/>
                <a:gd name="connsiteY13" fmla="*/ 437113 h 749905"/>
                <a:gd name="connsiteX14" fmla="*/ 124327 w 905910"/>
                <a:gd name="connsiteY14" fmla="*/ 312786 h 749905"/>
                <a:gd name="connsiteX15" fmla="*/ 124327 w 905910"/>
                <a:gd name="connsiteY15" fmla="*/ 124324 h 749905"/>
                <a:gd name="connsiteX16" fmla="*/ 328629 w 905910"/>
                <a:gd name="connsiteY16" fmla="*/ 124324 h 749905"/>
                <a:gd name="connsiteX17" fmla="*/ 338398 w 905910"/>
                <a:gd name="connsiteY17" fmla="*/ 75933 h 749905"/>
                <a:gd name="connsiteX18" fmla="*/ 452955 w 905910"/>
                <a:gd name="connsiteY18" fmla="*/ 0 h 74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10" h="749905">
                  <a:moveTo>
                    <a:pt x="452955" y="0"/>
                  </a:moveTo>
                  <a:cubicBezTo>
                    <a:pt x="504453" y="0"/>
                    <a:pt x="548638" y="31310"/>
                    <a:pt x="567512" y="75933"/>
                  </a:cubicBezTo>
                  <a:lnTo>
                    <a:pt x="577282" y="124324"/>
                  </a:lnTo>
                  <a:lnTo>
                    <a:pt x="781583" y="124324"/>
                  </a:lnTo>
                  <a:lnTo>
                    <a:pt x="781583" y="312787"/>
                  </a:lnTo>
                  <a:cubicBezTo>
                    <a:pt x="850247" y="312787"/>
                    <a:pt x="905910" y="368450"/>
                    <a:pt x="905910" y="437114"/>
                  </a:cubicBezTo>
                  <a:cubicBezTo>
                    <a:pt x="905910" y="505778"/>
                    <a:pt x="850247" y="561441"/>
                    <a:pt x="781583" y="561441"/>
                  </a:cubicBezTo>
                  <a:lnTo>
                    <a:pt x="781583" y="749905"/>
                  </a:lnTo>
                  <a:lnTo>
                    <a:pt x="577281" y="749905"/>
                  </a:lnTo>
                  <a:cubicBezTo>
                    <a:pt x="577281" y="681241"/>
                    <a:pt x="521618" y="625578"/>
                    <a:pt x="452954" y="625578"/>
                  </a:cubicBezTo>
                  <a:cubicBezTo>
                    <a:pt x="384290" y="625578"/>
                    <a:pt x="328627" y="681241"/>
                    <a:pt x="328627" y="749905"/>
                  </a:cubicBezTo>
                  <a:lnTo>
                    <a:pt x="124327" y="749905"/>
                  </a:lnTo>
                  <a:lnTo>
                    <a:pt x="124327" y="561440"/>
                  </a:lnTo>
                  <a:cubicBezTo>
                    <a:pt x="55663" y="561440"/>
                    <a:pt x="0" y="505777"/>
                    <a:pt x="0" y="437113"/>
                  </a:cubicBezTo>
                  <a:cubicBezTo>
                    <a:pt x="0" y="368449"/>
                    <a:pt x="55663" y="312786"/>
                    <a:pt x="124327" y="312786"/>
                  </a:cubicBezTo>
                  <a:lnTo>
                    <a:pt x="124327" y="124324"/>
                  </a:lnTo>
                  <a:lnTo>
                    <a:pt x="328629" y="124324"/>
                  </a:lnTo>
                  <a:lnTo>
                    <a:pt x="338398" y="75933"/>
                  </a:lnTo>
                  <a:cubicBezTo>
                    <a:pt x="357272" y="31310"/>
                    <a:pt x="401457" y="0"/>
                    <a:pt x="45295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9D5E7832-F105-63C8-1B2B-01207F50817D}"/>
                </a:ext>
              </a:extLst>
            </p:cNvPr>
            <p:cNvSpPr/>
            <p:nvPr/>
          </p:nvSpPr>
          <p:spPr bwMode="auto">
            <a:xfrm rot="17374397">
              <a:off x="7841644" y="5000446"/>
              <a:ext cx="588101" cy="564267"/>
            </a:xfrm>
            <a:custGeom>
              <a:avLst/>
              <a:gdLst>
                <a:gd name="connsiteX0" fmla="*/ 0 w 781583"/>
                <a:gd name="connsiteY0" fmla="*/ 0 h 749908"/>
                <a:gd name="connsiteX1" fmla="*/ 657256 w 781583"/>
                <a:gd name="connsiteY1" fmla="*/ 0 h 749908"/>
                <a:gd name="connsiteX2" fmla="*/ 657256 w 781583"/>
                <a:gd name="connsiteY2" fmla="*/ 188463 h 749908"/>
                <a:gd name="connsiteX3" fmla="*/ 781583 w 781583"/>
                <a:gd name="connsiteY3" fmla="*/ 312790 h 749908"/>
                <a:gd name="connsiteX4" fmla="*/ 657256 w 781583"/>
                <a:gd name="connsiteY4" fmla="*/ 437117 h 749908"/>
                <a:gd name="connsiteX5" fmla="*/ 657256 w 781583"/>
                <a:gd name="connsiteY5" fmla="*/ 625581 h 749908"/>
                <a:gd name="connsiteX6" fmla="*/ 452954 w 781583"/>
                <a:gd name="connsiteY6" fmla="*/ 625581 h 749908"/>
                <a:gd name="connsiteX7" fmla="*/ 328627 w 781583"/>
                <a:gd name="connsiteY7" fmla="*/ 749908 h 749908"/>
                <a:gd name="connsiteX8" fmla="*/ 204300 w 781583"/>
                <a:gd name="connsiteY8" fmla="*/ 625581 h 749908"/>
                <a:gd name="connsiteX9" fmla="*/ 0 w 781583"/>
                <a:gd name="connsiteY9" fmla="*/ 625581 h 749908"/>
                <a:gd name="connsiteX10" fmla="*/ 0 w 781583"/>
                <a:gd name="connsiteY10" fmla="*/ 437117 h 749908"/>
                <a:gd name="connsiteX11" fmla="*/ 124327 w 781583"/>
                <a:gd name="connsiteY11" fmla="*/ 312790 h 749908"/>
                <a:gd name="connsiteX12" fmla="*/ 0 w 781583"/>
                <a:gd name="connsiteY12" fmla="*/ 188463 h 74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583" h="749908">
                  <a:moveTo>
                    <a:pt x="0" y="0"/>
                  </a:moveTo>
                  <a:lnTo>
                    <a:pt x="657256" y="0"/>
                  </a:lnTo>
                  <a:lnTo>
                    <a:pt x="657256" y="188463"/>
                  </a:lnTo>
                  <a:cubicBezTo>
                    <a:pt x="725920" y="188463"/>
                    <a:pt x="781583" y="244126"/>
                    <a:pt x="781583" y="312790"/>
                  </a:cubicBezTo>
                  <a:cubicBezTo>
                    <a:pt x="781583" y="381454"/>
                    <a:pt x="725920" y="437117"/>
                    <a:pt x="657256" y="437117"/>
                  </a:cubicBezTo>
                  <a:lnTo>
                    <a:pt x="657256" y="625581"/>
                  </a:lnTo>
                  <a:lnTo>
                    <a:pt x="452954" y="625581"/>
                  </a:lnTo>
                  <a:cubicBezTo>
                    <a:pt x="452954" y="694245"/>
                    <a:pt x="397291" y="749908"/>
                    <a:pt x="328627" y="749908"/>
                  </a:cubicBezTo>
                  <a:cubicBezTo>
                    <a:pt x="259963" y="749908"/>
                    <a:pt x="204300" y="694245"/>
                    <a:pt x="204300" y="625581"/>
                  </a:cubicBezTo>
                  <a:lnTo>
                    <a:pt x="0" y="625581"/>
                  </a:lnTo>
                  <a:lnTo>
                    <a:pt x="0" y="437117"/>
                  </a:lnTo>
                  <a:cubicBezTo>
                    <a:pt x="68664" y="437117"/>
                    <a:pt x="124327" y="381454"/>
                    <a:pt x="124327" y="312790"/>
                  </a:cubicBezTo>
                  <a:cubicBezTo>
                    <a:pt x="124327" y="244126"/>
                    <a:pt x="68664" y="188463"/>
                    <a:pt x="0" y="18846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8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CRISP-DM: </a:t>
            </a:r>
            <a:r>
              <a:rPr lang="en-GB" sz="1800" i="1" dirty="0" err="1"/>
              <a:t>CRoss</a:t>
            </a:r>
            <a:r>
              <a:rPr lang="en-GB" sz="1800" i="1" dirty="0"/>
              <a:t> Industry Standard Process for Data Mining</a:t>
            </a:r>
            <a:endParaRPr lang="en-GB" i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0B5E13B-7905-F255-DD99-E07498998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1" y="2137476"/>
            <a:ext cx="3850822" cy="2834574"/>
          </a:xfrm>
          <a:prstGeom prst="rect">
            <a:avLst/>
          </a:prstGeom>
        </p:spPr>
      </p:pic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03FA9AE2-8FEC-0FCA-0455-362F1D61320C}"/>
              </a:ext>
            </a:extLst>
          </p:cNvPr>
          <p:cNvSpPr txBox="1">
            <a:spLocks/>
          </p:cNvSpPr>
          <p:nvPr/>
        </p:nvSpPr>
        <p:spPr>
          <a:xfrm>
            <a:off x="4315839" y="1256397"/>
            <a:ext cx="3832134" cy="4217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2000" b="1" dirty="0"/>
              <a:t>Does not provide us with …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79FFB4E-BFEA-2ACE-9E41-EFAFB21B0DFB}"/>
              </a:ext>
            </a:extLst>
          </p:cNvPr>
          <p:cNvSpPr txBox="1">
            <a:spLocks/>
          </p:cNvSpPr>
          <p:nvPr/>
        </p:nvSpPr>
        <p:spPr>
          <a:xfrm>
            <a:off x="4610380" y="1642238"/>
            <a:ext cx="4417249" cy="34068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defTabSz="914400"/>
            <a:r>
              <a:rPr lang="en-GB" sz="2000" b="1" kern="0" dirty="0"/>
              <a:t>Consideration</a:t>
            </a:r>
            <a:r>
              <a:rPr lang="en-GB" sz="2000" kern="0" dirty="0"/>
              <a:t> </a:t>
            </a:r>
            <a:r>
              <a:rPr lang="en-GB" sz="2000" b="1" kern="0" dirty="0"/>
              <a:t>of</a:t>
            </a:r>
            <a:r>
              <a:rPr lang="en-GB" sz="2000" kern="0" dirty="0"/>
              <a:t> </a:t>
            </a:r>
            <a:r>
              <a:rPr lang="en-GB" sz="2000" b="1" kern="0" dirty="0"/>
              <a:t>specific Defence simulation study needs </a:t>
            </a:r>
            <a:r>
              <a:rPr lang="en-GB" sz="2000" i="1" kern="0" dirty="0"/>
              <a:t>e.g., programming the model, choosing type of simulation</a:t>
            </a:r>
          </a:p>
          <a:p>
            <a:pPr defTabSz="914400"/>
            <a:r>
              <a:rPr lang="en-GB" sz="2000" b="1" kern="0" dirty="0"/>
              <a:t>Application to other types of data projects </a:t>
            </a:r>
            <a:r>
              <a:rPr lang="en-GB" sz="2000" kern="0" dirty="0"/>
              <a:t>e.g., qualitative data from Human-in-the-loop </a:t>
            </a:r>
          </a:p>
          <a:p>
            <a:pPr defTabSz="914400"/>
            <a:endParaRPr lang="en-GB" sz="2000" kern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63CC62-44AB-C2A8-390E-CFF1CFED4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78140" y="6499927"/>
            <a:ext cx="2187722" cy="218942"/>
          </a:xfrm>
        </p:spPr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30819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AEF8A0-9329-F2BC-1A29-9A1248CCFB81}"/>
              </a:ext>
            </a:extLst>
          </p:cNvPr>
          <p:cNvSpPr txBox="1">
            <a:spLocks/>
          </p:cNvSpPr>
          <p:nvPr/>
        </p:nvSpPr>
        <p:spPr>
          <a:xfrm>
            <a:off x="332941" y="4883416"/>
            <a:ext cx="1992054" cy="2996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(Law, 2009)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479332-0157-7EC3-E799-2DC0ADC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1" y="1261956"/>
            <a:ext cx="4417249" cy="3655943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9DDA890-13A4-DDFC-3603-E899C29440E7}"/>
              </a:ext>
            </a:extLst>
          </p:cNvPr>
          <p:cNvSpPr txBox="1">
            <a:spLocks/>
          </p:cNvSpPr>
          <p:nvPr/>
        </p:nvSpPr>
        <p:spPr>
          <a:xfrm>
            <a:off x="605179" y="5380679"/>
            <a:ext cx="3710660" cy="7275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2000" i="1" kern="0" dirty="0"/>
              <a:t>Great for </a:t>
            </a:r>
            <a:r>
              <a:rPr lang="en-GB" sz="2000" b="1" i="1" kern="0" dirty="0"/>
              <a:t>building valid and credible simulations</a:t>
            </a:r>
          </a:p>
          <a:p>
            <a:pPr marL="0" indent="0" defTabSz="914400">
              <a:buNone/>
            </a:pPr>
            <a:endParaRPr lang="en-GB" sz="2000" kern="0" dirty="0"/>
          </a:p>
          <a:p>
            <a:pPr defTabSz="914400"/>
            <a:endParaRPr lang="en-GB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1ED75-E16A-D1EA-9422-4FE0877F4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761" y="1802196"/>
            <a:ext cx="3850822" cy="283457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A044927-1A1F-C537-0524-3F0CE5AE0C1C}"/>
              </a:ext>
            </a:extLst>
          </p:cNvPr>
          <p:cNvSpPr txBox="1">
            <a:spLocks/>
          </p:cNvSpPr>
          <p:nvPr/>
        </p:nvSpPr>
        <p:spPr>
          <a:xfrm>
            <a:off x="5245759" y="5380679"/>
            <a:ext cx="3710660" cy="7275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2000" i="1" kern="0" dirty="0"/>
              <a:t>Great for </a:t>
            </a:r>
            <a:r>
              <a:rPr lang="en-GB" sz="2000" b="1" i="1" kern="0" dirty="0"/>
              <a:t>data analysis and extracting insights</a:t>
            </a:r>
          </a:p>
          <a:p>
            <a:pPr marL="0" indent="0" defTabSz="914400">
              <a:buNone/>
            </a:pPr>
            <a:endParaRPr lang="en-GB" sz="2000" kern="0" dirty="0"/>
          </a:p>
          <a:p>
            <a:pPr defTabSz="914400"/>
            <a:endParaRPr lang="en-GB" sz="2000" kern="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024FA5C-AEB9-2194-3543-796A50ECF4EF}"/>
              </a:ext>
            </a:extLst>
          </p:cNvPr>
          <p:cNvSpPr txBox="1">
            <a:spLocks/>
          </p:cNvSpPr>
          <p:nvPr/>
        </p:nvSpPr>
        <p:spPr>
          <a:xfrm>
            <a:off x="708024" y="371214"/>
            <a:ext cx="7774623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b="1"/>
              <a:t>The problem</a:t>
            </a:r>
            <a:r>
              <a:rPr lang="en-GB"/>
              <a:t>:</a:t>
            </a:r>
            <a:br>
              <a:rPr lang="en-GB"/>
            </a:br>
            <a:r>
              <a:rPr lang="en-GB"/>
              <a:t>Gap between simulation process and data-driven insight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671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4" y="371214"/>
            <a:ext cx="7774623" cy="625581"/>
          </a:xfrm>
        </p:spPr>
        <p:txBody>
          <a:bodyPr/>
          <a:lstStyle/>
          <a:p>
            <a:r>
              <a:rPr lang="en-GB" b="1" dirty="0"/>
              <a:t>The problem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Gap between simulation process and data-driven insight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AEF8A0-9329-F2BC-1A29-9A1248CCFB81}"/>
              </a:ext>
            </a:extLst>
          </p:cNvPr>
          <p:cNvSpPr txBox="1">
            <a:spLocks/>
          </p:cNvSpPr>
          <p:nvPr/>
        </p:nvSpPr>
        <p:spPr>
          <a:xfrm>
            <a:off x="332941" y="4883416"/>
            <a:ext cx="1992054" cy="2996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(Law, 2009)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479332-0157-7EC3-E799-2DC0ADC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1" y="1261956"/>
            <a:ext cx="4417249" cy="3655943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9DDA890-13A4-DDFC-3603-E899C29440E7}"/>
              </a:ext>
            </a:extLst>
          </p:cNvPr>
          <p:cNvSpPr txBox="1">
            <a:spLocks/>
          </p:cNvSpPr>
          <p:nvPr/>
        </p:nvSpPr>
        <p:spPr>
          <a:xfrm>
            <a:off x="605179" y="5380679"/>
            <a:ext cx="3710660" cy="7275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2000" kern="0" dirty="0"/>
              <a:t>Great for </a:t>
            </a:r>
            <a:r>
              <a:rPr lang="en-GB" sz="2000" b="1" kern="0" dirty="0"/>
              <a:t>building valid and credible simulations</a:t>
            </a:r>
          </a:p>
          <a:p>
            <a:pPr marL="0" indent="0" defTabSz="914400">
              <a:buNone/>
            </a:pPr>
            <a:endParaRPr lang="en-GB" sz="2000" kern="0" dirty="0"/>
          </a:p>
          <a:p>
            <a:pPr defTabSz="914400"/>
            <a:endParaRPr lang="en-GB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1ED75-E16A-D1EA-9422-4FE0877F4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761" y="1802196"/>
            <a:ext cx="3850822" cy="283457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A044927-1A1F-C537-0524-3F0CE5AE0C1C}"/>
              </a:ext>
            </a:extLst>
          </p:cNvPr>
          <p:cNvSpPr txBox="1">
            <a:spLocks/>
          </p:cNvSpPr>
          <p:nvPr/>
        </p:nvSpPr>
        <p:spPr>
          <a:xfrm>
            <a:off x="5245759" y="5380679"/>
            <a:ext cx="3710660" cy="7275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2000" kern="0" dirty="0"/>
              <a:t>Great for </a:t>
            </a:r>
            <a:r>
              <a:rPr lang="en-GB" sz="2000" b="1" kern="0" dirty="0"/>
              <a:t>data analysis and extracting insights</a:t>
            </a:r>
          </a:p>
          <a:p>
            <a:pPr marL="0" indent="0" defTabSz="914400">
              <a:buNone/>
            </a:pPr>
            <a:endParaRPr lang="en-GB" sz="2000" kern="0" dirty="0"/>
          </a:p>
          <a:p>
            <a:pPr defTabSz="914400"/>
            <a:endParaRPr lang="en-GB" sz="2000" kern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B3AC38-DE4F-7F23-E2BF-BE5B25EB6AA1}"/>
              </a:ext>
            </a:extLst>
          </p:cNvPr>
          <p:cNvSpPr/>
          <p:nvPr/>
        </p:nvSpPr>
        <p:spPr bwMode="auto">
          <a:xfrm>
            <a:off x="2784779" y="1549371"/>
            <a:ext cx="3710659" cy="3309839"/>
          </a:xfrm>
          <a:prstGeom prst="ellipse">
            <a:avLst/>
          </a:prstGeom>
          <a:solidFill>
            <a:srgbClr val="FCE2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29B105B-ED8A-4D2C-423C-6BE0A2677F7A}"/>
              </a:ext>
            </a:extLst>
          </p:cNvPr>
          <p:cNvSpPr txBox="1">
            <a:spLocks/>
          </p:cNvSpPr>
          <p:nvPr/>
        </p:nvSpPr>
        <p:spPr>
          <a:xfrm>
            <a:off x="2644615" y="2684458"/>
            <a:ext cx="3850823" cy="15362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GB" sz="2000" i="1" kern="0" dirty="0"/>
              <a:t>No unified process to guide analysts from fuzzy problems to actionable insights</a:t>
            </a:r>
            <a:endParaRPr lang="en-GB" sz="2000" kern="0" dirty="0"/>
          </a:p>
          <a:p>
            <a:pPr algn="ctr" defTabSz="914400"/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64501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4" y="371214"/>
            <a:ext cx="7774623" cy="625581"/>
          </a:xfrm>
        </p:spPr>
        <p:txBody>
          <a:bodyPr/>
          <a:lstStyle/>
          <a:p>
            <a:r>
              <a:rPr lang="en-GB" b="1" dirty="0"/>
              <a:t>The problem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Gap between simulation process and data-driven insight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AEF8A0-9329-F2BC-1A29-9A1248CCFB81}"/>
              </a:ext>
            </a:extLst>
          </p:cNvPr>
          <p:cNvSpPr txBox="1">
            <a:spLocks/>
          </p:cNvSpPr>
          <p:nvPr/>
        </p:nvSpPr>
        <p:spPr>
          <a:xfrm>
            <a:off x="332941" y="4883416"/>
            <a:ext cx="1992054" cy="2996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(Law, 2009)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479332-0157-7EC3-E799-2DC0ADCD0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1" y="1261956"/>
            <a:ext cx="4417249" cy="3655943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9DDA890-13A4-DDFC-3603-E899C29440E7}"/>
              </a:ext>
            </a:extLst>
          </p:cNvPr>
          <p:cNvSpPr txBox="1">
            <a:spLocks/>
          </p:cNvSpPr>
          <p:nvPr/>
        </p:nvSpPr>
        <p:spPr>
          <a:xfrm>
            <a:off x="605179" y="5380679"/>
            <a:ext cx="3710660" cy="7275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2000" kern="0" dirty="0"/>
              <a:t>Great for </a:t>
            </a:r>
            <a:r>
              <a:rPr lang="en-GB" sz="2000" b="1" kern="0" dirty="0"/>
              <a:t>building valid and credible simulations</a:t>
            </a:r>
          </a:p>
          <a:p>
            <a:pPr marL="0" indent="0" defTabSz="914400">
              <a:buNone/>
            </a:pPr>
            <a:endParaRPr lang="en-GB" sz="2000" kern="0" dirty="0"/>
          </a:p>
          <a:p>
            <a:pPr defTabSz="914400"/>
            <a:endParaRPr lang="en-GB" sz="20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1ED75-E16A-D1EA-9422-4FE0877F4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761" y="1802196"/>
            <a:ext cx="3850822" cy="283457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A044927-1A1F-C537-0524-3F0CE5AE0C1C}"/>
              </a:ext>
            </a:extLst>
          </p:cNvPr>
          <p:cNvSpPr txBox="1">
            <a:spLocks/>
          </p:cNvSpPr>
          <p:nvPr/>
        </p:nvSpPr>
        <p:spPr>
          <a:xfrm>
            <a:off x="5245759" y="5380679"/>
            <a:ext cx="3710660" cy="7275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2000" kern="0" dirty="0"/>
              <a:t>Great for </a:t>
            </a:r>
            <a:r>
              <a:rPr lang="en-GB" sz="2000" b="1" kern="0" dirty="0"/>
              <a:t>data analysis and extracting insights</a:t>
            </a:r>
          </a:p>
          <a:p>
            <a:pPr marL="0" indent="0" defTabSz="914400">
              <a:buNone/>
            </a:pPr>
            <a:endParaRPr lang="en-GB" sz="2000" kern="0" dirty="0"/>
          </a:p>
          <a:p>
            <a:pPr defTabSz="914400"/>
            <a:endParaRPr lang="en-GB" sz="2000" kern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B3AC38-DE4F-7F23-E2BF-BE5B25EB6AA1}"/>
              </a:ext>
            </a:extLst>
          </p:cNvPr>
          <p:cNvSpPr/>
          <p:nvPr/>
        </p:nvSpPr>
        <p:spPr bwMode="auto">
          <a:xfrm>
            <a:off x="2784779" y="1549371"/>
            <a:ext cx="3710659" cy="3309839"/>
          </a:xfrm>
          <a:prstGeom prst="ellipse">
            <a:avLst/>
          </a:prstGeom>
          <a:solidFill>
            <a:srgbClr val="FCE2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29B105B-ED8A-4D2C-423C-6BE0A2677F7A}"/>
              </a:ext>
            </a:extLst>
          </p:cNvPr>
          <p:cNvSpPr txBox="1">
            <a:spLocks/>
          </p:cNvSpPr>
          <p:nvPr/>
        </p:nvSpPr>
        <p:spPr>
          <a:xfrm>
            <a:off x="2644615" y="2684458"/>
            <a:ext cx="3850823" cy="15362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GB" sz="2000" i="1" kern="0" dirty="0"/>
              <a:t>No unified process to guide analysts from fuzzy problems to actionable insights</a:t>
            </a:r>
            <a:endParaRPr lang="en-GB" sz="2000" kern="0" dirty="0"/>
          </a:p>
          <a:p>
            <a:pPr algn="ctr" defTabSz="914400"/>
            <a:endParaRPr lang="en-GB" sz="2000" kern="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AC50DA-B4CB-04AD-31F3-C0AF02517409}"/>
              </a:ext>
            </a:extLst>
          </p:cNvPr>
          <p:cNvSpPr/>
          <p:nvPr/>
        </p:nvSpPr>
        <p:spPr bwMode="auto">
          <a:xfrm>
            <a:off x="1308244" y="4906979"/>
            <a:ext cx="6748491" cy="1473079"/>
          </a:xfrm>
          <a:prstGeom prst="roundRect">
            <a:avLst/>
          </a:prstGeom>
          <a:solidFill>
            <a:srgbClr val="FBD4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F07998-72EA-B04E-9C62-C0E87D9E2CC4}"/>
              </a:ext>
            </a:extLst>
          </p:cNvPr>
          <p:cNvSpPr txBox="1">
            <a:spLocks/>
          </p:cNvSpPr>
          <p:nvPr/>
        </p:nvSpPr>
        <p:spPr>
          <a:xfrm>
            <a:off x="1308244" y="5250876"/>
            <a:ext cx="6527512" cy="10066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GB" sz="2000" b="1" i="1" kern="0" dirty="0"/>
              <a:t>We need a framework that connects simulation design with structured data analysis</a:t>
            </a:r>
          </a:p>
          <a:p>
            <a:pPr marL="0" indent="0" algn="ctr" defTabSz="914400">
              <a:buNone/>
            </a:pPr>
            <a:endParaRPr lang="en-GB" sz="2000" b="1" kern="0" dirty="0"/>
          </a:p>
          <a:p>
            <a:pPr algn="ctr" defTabSz="914400"/>
            <a:endParaRPr lang="en-GB" sz="2000" b="1" kern="0" dirty="0"/>
          </a:p>
        </p:txBody>
      </p:sp>
    </p:spTree>
    <p:extLst>
      <p:ext uri="{BB962C8B-B14F-4D97-AF65-F5344CB8AC3E}">
        <p14:creationId xmlns:p14="http://schemas.microsoft.com/office/powerpoint/2010/main" val="1700023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A7E5177B-5EEC-1C7F-EE16-518594FD3D4A}"/>
              </a:ext>
            </a:extLst>
          </p:cNvPr>
          <p:cNvSpPr/>
          <p:nvPr/>
        </p:nvSpPr>
        <p:spPr bwMode="auto">
          <a:xfrm>
            <a:off x="2229548" y="1073426"/>
            <a:ext cx="6253099" cy="4662334"/>
          </a:xfrm>
          <a:prstGeom prst="ellipse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76BF5A-7D89-12F8-BD11-5098C8BA5CA7}"/>
              </a:ext>
            </a:extLst>
          </p:cNvPr>
          <p:cNvSpPr/>
          <p:nvPr/>
        </p:nvSpPr>
        <p:spPr bwMode="auto">
          <a:xfrm>
            <a:off x="2468695" y="1961184"/>
            <a:ext cx="5754280" cy="3722464"/>
          </a:xfrm>
          <a:prstGeom prst="ellipse">
            <a:avLst/>
          </a:prstGeom>
          <a:solidFill>
            <a:srgbClr val="E2E2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3B0436-8366-7CB1-82FA-BC7D9CF2C131}"/>
              </a:ext>
            </a:extLst>
          </p:cNvPr>
          <p:cNvSpPr/>
          <p:nvPr/>
        </p:nvSpPr>
        <p:spPr bwMode="auto">
          <a:xfrm>
            <a:off x="2709494" y="2725352"/>
            <a:ext cx="5228574" cy="30104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800" dirty="0"/>
              <a:t>FOR PUBLIC RELEASE</a:t>
            </a: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FF4139-CA94-2250-4D34-4E73FC95E18C}"/>
              </a:ext>
            </a:extLst>
          </p:cNvPr>
          <p:cNvSpPr/>
          <p:nvPr/>
        </p:nvSpPr>
        <p:spPr bwMode="auto">
          <a:xfrm>
            <a:off x="3126956" y="3400161"/>
            <a:ext cx="4393651" cy="2308318"/>
          </a:xfrm>
          <a:prstGeom prst="ellipse">
            <a:avLst/>
          </a:prstGeom>
          <a:solidFill>
            <a:srgbClr val="B4B4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8F4C5-6243-E9AF-5B9A-E512C2D25952}"/>
              </a:ext>
            </a:extLst>
          </p:cNvPr>
          <p:cNvSpPr txBox="1"/>
          <p:nvPr/>
        </p:nvSpPr>
        <p:spPr>
          <a:xfrm>
            <a:off x="4008525" y="1172132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Business understanding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2B637-8ABD-95D2-0527-1D6CFB8861D3}"/>
              </a:ext>
            </a:extLst>
          </p:cNvPr>
          <p:cNvSpPr txBox="1"/>
          <p:nvPr/>
        </p:nvSpPr>
        <p:spPr>
          <a:xfrm>
            <a:off x="3955516" y="2033430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understanding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3116F-4FC5-0DB8-2F83-7F7BC0C6CC47}"/>
              </a:ext>
            </a:extLst>
          </p:cNvPr>
          <p:cNvSpPr txBox="1"/>
          <p:nvPr/>
        </p:nvSpPr>
        <p:spPr>
          <a:xfrm>
            <a:off x="3955516" y="2805766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6C0612-A7B0-CF91-952D-93D07C1FA04D}"/>
              </a:ext>
            </a:extLst>
          </p:cNvPr>
          <p:cNvSpPr txBox="1"/>
          <p:nvPr/>
        </p:nvSpPr>
        <p:spPr>
          <a:xfrm>
            <a:off x="4427924" y="3456494"/>
            <a:ext cx="1760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Modelling &amp; Analysis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7BB8E7-F8E2-078E-385A-1EB014FC2CF7}"/>
              </a:ext>
            </a:extLst>
          </p:cNvPr>
          <p:cNvSpPr/>
          <p:nvPr/>
        </p:nvSpPr>
        <p:spPr bwMode="auto">
          <a:xfrm>
            <a:off x="643981" y="3184857"/>
            <a:ext cx="1253164" cy="87819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2A4DF7-2EBC-EA62-786E-03BE98356716}"/>
              </a:ext>
            </a:extLst>
          </p:cNvPr>
          <p:cNvSpPr txBox="1"/>
          <p:nvPr/>
        </p:nvSpPr>
        <p:spPr>
          <a:xfrm>
            <a:off x="674457" y="3472330"/>
            <a:ext cx="1205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n-lt"/>
              </a:rPr>
              <a:t>Deployment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7317E0-9F37-81A6-23F0-F69820E95F59}"/>
              </a:ext>
            </a:extLst>
          </p:cNvPr>
          <p:cNvSpPr/>
          <p:nvPr/>
        </p:nvSpPr>
        <p:spPr bwMode="auto">
          <a:xfrm>
            <a:off x="3947343" y="4428781"/>
            <a:ext cx="2719343" cy="13095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5DE3AD-E620-BEE4-0913-654D7F6366F1}"/>
              </a:ext>
            </a:extLst>
          </p:cNvPr>
          <p:cNvSpPr txBox="1"/>
          <p:nvPr/>
        </p:nvSpPr>
        <p:spPr>
          <a:xfrm>
            <a:off x="3955516" y="4450002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Evaluation</a:t>
            </a:r>
          </a:p>
        </p:txBody>
      </p:sp>
      <p:sp>
        <p:nvSpPr>
          <p:cNvPr id="73" name="Free-form: Shape 72">
            <a:extLst>
              <a:ext uri="{FF2B5EF4-FFF2-40B4-BE49-F238E27FC236}">
                <a16:creationId xmlns:a16="http://schemas.microsoft.com/office/drawing/2014/main" id="{02C97312-6B4C-867A-016A-825C4D92CF77}"/>
              </a:ext>
            </a:extLst>
          </p:cNvPr>
          <p:cNvSpPr/>
          <p:nvPr/>
        </p:nvSpPr>
        <p:spPr bwMode="auto">
          <a:xfrm>
            <a:off x="2709494" y="163972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80" name="Free-form: Shape 79">
            <a:extLst>
              <a:ext uri="{FF2B5EF4-FFF2-40B4-BE49-F238E27FC236}">
                <a16:creationId xmlns:a16="http://schemas.microsoft.com/office/drawing/2014/main" id="{480C62D1-0033-3FE3-F62D-C706ACC74860}"/>
              </a:ext>
            </a:extLst>
          </p:cNvPr>
          <p:cNvSpPr/>
          <p:nvPr/>
        </p:nvSpPr>
        <p:spPr bwMode="auto">
          <a:xfrm rot="310146">
            <a:off x="2867754" y="237175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83" name="Free-form: Shape 82">
            <a:extLst>
              <a:ext uri="{FF2B5EF4-FFF2-40B4-BE49-F238E27FC236}">
                <a16:creationId xmlns:a16="http://schemas.microsoft.com/office/drawing/2014/main" id="{3065FD0D-58F1-F7DA-2EB6-135561CE4599}"/>
              </a:ext>
            </a:extLst>
          </p:cNvPr>
          <p:cNvSpPr/>
          <p:nvPr/>
        </p:nvSpPr>
        <p:spPr bwMode="auto">
          <a:xfrm rot="323911">
            <a:off x="3032644" y="303424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84" name="Free-form: Shape 83">
            <a:extLst>
              <a:ext uri="{FF2B5EF4-FFF2-40B4-BE49-F238E27FC236}">
                <a16:creationId xmlns:a16="http://schemas.microsoft.com/office/drawing/2014/main" id="{01FE7810-62D5-68AD-2432-095647A427A8}"/>
              </a:ext>
            </a:extLst>
          </p:cNvPr>
          <p:cNvSpPr/>
          <p:nvPr/>
        </p:nvSpPr>
        <p:spPr bwMode="auto">
          <a:xfrm>
            <a:off x="3216885" y="3695241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89" name="Free-form: Shape 88">
            <a:extLst>
              <a:ext uri="{FF2B5EF4-FFF2-40B4-BE49-F238E27FC236}">
                <a16:creationId xmlns:a16="http://schemas.microsoft.com/office/drawing/2014/main" id="{F4F14FAA-246C-7649-0356-7F8152B93999}"/>
              </a:ext>
            </a:extLst>
          </p:cNvPr>
          <p:cNvSpPr/>
          <p:nvPr/>
        </p:nvSpPr>
        <p:spPr bwMode="auto">
          <a:xfrm rot="7163514">
            <a:off x="4191880" y="3489326"/>
            <a:ext cx="213848" cy="284468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0" name="Free-form: Shape 89">
            <a:extLst>
              <a:ext uri="{FF2B5EF4-FFF2-40B4-BE49-F238E27FC236}">
                <a16:creationId xmlns:a16="http://schemas.microsoft.com/office/drawing/2014/main" id="{4232C710-CDA4-198B-38E2-117A8FD64CF2}"/>
              </a:ext>
            </a:extLst>
          </p:cNvPr>
          <p:cNvSpPr/>
          <p:nvPr/>
        </p:nvSpPr>
        <p:spPr bwMode="auto">
          <a:xfrm rot="7163514">
            <a:off x="4093440" y="2749776"/>
            <a:ext cx="155814" cy="231904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2" name="Free-form: Shape 91">
            <a:extLst>
              <a:ext uri="{FF2B5EF4-FFF2-40B4-BE49-F238E27FC236}">
                <a16:creationId xmlns:a16="http://schemas.microsoft.com/office/drawing/2014/main" id="{C44DE441-C399-E5BF-C05A-75A85611B7F2}"/>
              </a:ext>
            </a:extLst>
          </p:cNvPr>
          <p:cNvSpPr/>
          <p:nvPr/>
        </p:nvSpPr>
        <p:spPr bwMode="auto">
          <a:xfrm rot="2436789">
            <a:off x="4983753" y="3152467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4" name="Free-form: Shape 93">
            <a:extLst>
              <a:ext uri="{FF2B5EF4-FFF2-40B4-BE49-F238E27FC236}">
                <a16:creationId xmlns:a16="http://schemas.microsoft.com/office/drawing/2014/main" id="{C63E5D49-9EE4-27B8-E486-F6F9630C6FA5}"/>
              </a:ext>
            </a:extLst>
          </p:cNvPr>
          <p:cNvSpPr/>
          <p:nvPr/>
        </p:nvSpPr>
        <p:spPr bwMode="auto">
          <a:xfrm rot="2436789">
            <a:off x="4983752" y="2487480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5" name="Free-form: Shape 94">
            <a:extLst>
              <a:ext uri="{FF2B5EF4-FFF2-40B4-BE49-F238E27FC236}">
                <a16:creationId xmlns:a16="http://schemas.microsoft.com/office/drawing/2014/main" id="{43C65BCB-150D-7D74-8207-C847E75FE5E0}"/>
              </a:ext>
            </a:extLst>
          </p:cNvPr>
          <p:cNvSpPr/>
          <p:nvPr/>
        </p:nvSpPr>
        <p:spPr bwMode="auto">
          <a:xfrm rot="2436789">
            <a:off x="4983751" y="1721442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6" name="Free-form: Shape 95">
            <a:extLst>
              <a:ext uri="{FF2B5EF4-FFF2-40B4-BE49-F238E27FC236}">
                <a16:creationId xmlns:a16="http://schemas.microsoft.com/office/drawing/2014/main" id="{67B9946F-E70A-F315-5733-4E80E2AB90E3}"/>
              </a:ext>
            </a:extLst>
          </p:cNvPr>
          <p:cNvSpPr/>
          <p:nvPr/>
        </p:nvSpPr>
        <p:spPr bwMode="auto">
          <a:xfrm rot="2436789">
            <a:off x="4983751" y="828247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09" name="Free-form: Shape 108">
            <a:extLst>
              <a:ext uri="{FF2B5EF4-FFF2-40B4-BE49-F238E27FC236}">
                <a16:creationId xmlns:a16="http://schemas.microsoft.com/office/drawing/2014/main" id="{85218433-51C3-6C46-D82F-8EB157B5F3E2}"/>
              </a:ext>
            </a:extLst>
          </p:cNvPr>
          <p:cNvSpPr/>
          <p:nvPr/>
        </p:nvSpPr>
        <p:spPr bwMode="auto">
          <a:xfrm rot="9752736">
            <a:off x="6359596" y="2747140"/>
            <a:ext cx="197971" cy="302772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850643 w 1338470"/>
              <a:gd name="connsiteY1" fmla="*/ 465722 h 801757"/>
              <a:gd name="connsiteX2" fmla="*/ 1338470 w 1338470"/>
              <a:gd name="connsiteY2" fmla="*/ 0 h 801757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96" h="853346">
                <a:moveTo>
                  <a:pt x="-1" y="853347"/>
                </a:moveTo>
                <a:cubicBezTo>
                  <a:pt x="348181" y="740756"/>
                  <a:pt x="528191" y="599348"/>
                  <a:pt x="751269" y="465722"/>
                </a:cubicBezTo>
                <a:cubicBezTo>
                  <a:pt x="974347" y="332096"/>
                  <a:pt x="1218720" y="113105"/>
                  <a:pt x="1239096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12" name="Free-form: Shape 111">
            <a:extLst>
              <a:ext uri="{FF2B5EF4-FFF2-40B4-BE49-F238E27FC236}">
                <a16:creationId xmlns:a16="http://schemas.microsoft.com/office/drawing/2014/main" id="{9CF40F24-EAE6-B7EE-8536-B073827C0D51}"/>
              </a:ext>
            </a:extLst>
          </p:cNvPr>
          <p:cNvSpPr/>
          <p:nvPr/>
        </p:nvSpPr>
        <p:spPr bwMode="auto">
          <a:xfrm rot="9752736">
            <a:off x="6118686" y="3445541"/>
            <a:ext cx="197971" cy="302772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850643 w 1338470"/>
              <a:gd name="connsiteY1" fmla="*/ 465722 h 801757"/>
              <a:gd name="connsiteX2" fmla="*/ 1338470 w 1338470"/>
              <a:gd name="connsiteY2" fmla="*/ 0 h 801757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96" h="853346">
                <a:moveTo>
                  <a:pt x="-1" y="853347"/>
                </a:moveTo>
                <a:cubicBezTo>
                  <a:pt x="348181" y="740756"/>
                  <a:pt x="528191" y="599348"/>
                  <a:pt x="751269" y="465722"/>
                </a:cubicBezTo>
                <a:cubicBezTo>
                  <a:pt x="974347" y="332096"/>
                  <a:pt x="1218720" y="113105"/>
                  <a:pt x="1239096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4" name="Free-form: Shape 33">
            <a:extLst>
              <a:ext uri="{FF2B5EF4-FFF2-40B4-BE49-F238E27FC236}">
                <a16:creationId xmlns:a16="http://schemas.microsoft.com/office/drawing/2014/main" id="{ACCA1417-B3A7-C5C8-F251-FFB280759176}"/>
              </a:ext>
            </a:extLst>
          </p:cNvPr>
          <p:cNvSpPr/>
          <p:nvPr/>
        </p:nvSpPr>
        <p:spPr bwMode="auto">
          <a:xfrm rot="4327894">
            <a:off x="7100871" y="1403177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5" name="Free-form: Shape 34">
            <a:extLst>
              <a:ext uri="{FF2B5EF4-FFF2-40B4-BE49-F238E27FC236}">
                <a16:creationId xmlns:a16="http://schemas.microsoft.com/office/drawing/2014/main" id="{23D3FEA0-1E42-5CB1-C84D-31AFF3E48798}"/>
              </a:ext>
            </a:extLst>
          </p:cNvPr>
          <p:cNvSpPr/>
          <p:nvPr/>
        </p:nvSpPr>
        <p:spPr bwMode="auto">
          <a:xfrm rot="4638040">
            <a:off x="7115062" y="229374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6" name="Free-form: Shape 35">
            <a:extLst>
              <a:ext uri="{FF2B5EF4-FFF2-40B4-BE49-F238E27FC236}">
                <a16:creationId xmlns:a16="http://schemas.microsoft.com/office/drawing/2014/main" id="{36DE2C2D-B2A4-CC9C-6867-D57E1240177B}"/>
              </a:ext>
            </a:extLst>
          </p:cNvPr>
          <p:cNvSpPr/>
          <p:nvPr/>
        </p:nvSpPr>
        <p:spPr bwMode="auto">
          <a:xfrm rot="4651805">
            <a:off x="7033130" y="3056415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7" name="Free-form: Shape 36">
            <a:extLst>
              <a:ext uri="{FF2B5EF4-FFF2-40B4-BE49-F238E27FC236}">
                <a16:creationId xmlns:a16="http://schemas.microsoft.com/office/drawing/2014/main" id="{AE7A6450-BDE6-6382-6880-7316A88CE858}"/>
              </a:ext>
            </a:extLst>
          </p:cNvPr>
          <p:cNvSpPr/>
          <p:nvPr/>
        </p:nvSpPr>
        <p:spPr bwMode="auto">
          <a:xfrm rot="10008489">
            <a:off x="7046362" y="4552723"/>
            <a:ext cx="543641" cy="606537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407075"/>
              <a:gd name="connsiteY0" fmla="*/ 827366 h 827366"/>
              <a:gd name="connsiteX1" fmla="*/ 586615 w 1407075"/>
              <a:gd name="connsiteY1" fmla="*/ 407045 h 827366"/>
              <a:gd name="connsiteX2" fmla="*/ 1407074 w 1407075"/>
              <a:gd name="connsiteY2" fmla="*/ 0 h 827366"/>
              <a:gd name="connsiteX0" fmla="*/ 0 w 1407075"/>
              <a:gd name="connsiteY0" fmla="*/ 827366 h 827366"/>
              <a:gd name="connsiteX1" fmla="*/ 627667 w 1407075"/>
              <a:gd name="connsiteY1" fmla="*/ 351620 h 827366"/>
              <a:gd name="connsiteX2" fmla="*/ 1407074 w 1407075"/>
              <a:gd name="connsiteY2" fmla="*/ 0 h 827366"/>
              <a:gd name="connsiteX0" fmla="*/ 0 w 1205596"/>
              <a:gd name="connsiteY0" fmla="*/ 902744 h 902744"/>
              <a:gd name="connsiteX1" fmla="*/ 426188 w 1205596"/>
              <a:gd name="connsiteY1" fmla="*/ 351620 h 902744"/>
              <a:gd name="connsiteX2" fmla="*/ 1205595 w 1205596"/>
              <a:gd name="connsiteY2" fmla="*/ 0 h 902744"/>
              <a:gd name="connsiteX0" fmla="*/ 0 w 1205596"/>
              <a:gd name="connsiteY0" fmla="*/ 902744 h 902744"/>
              <a:gd name="connsiteX1" fmla="*/ 426188 w 1205596"/>
              <a:gd name="connsiteY1" fmla="*/ 351620 h 902744"/>
              <a:gd name="connsiteX2" fmla="*/ 1205595 w 1205596"/>
              <a:gd name="connsiteY2" fmla="*/ 0 h 90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596" h="902744">
                <a:moveTo>
                  <a:pt x="0" y="902744"/>
                </a:moveTo>
                <a:cubicBezTo>
                  <a:pt x="55334" y="669725"/>
                  <a:pt x="203110" y="485246"/>
                  <a:pt x="426188" y="351620"/>
                </a:cubicBezTo>
                <a:cubicBezTo>
                  <a:pt x="649266" y="217994"/>
                  <a:pt x="1060926" y="67365"/>
                  <a:pt x="1205595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0" name="Free-form: Shape 39">
            <a:extLst>
              <a:ext uri="{FF2B5EF4-FFF2-40B4-BE49-F238E27FC236}">
                <a16:creationId xmlns:a16="http://schemas.microsoft.com/office/drawing/2014/main" id="{1EF9BC32-47F9-1EBC-F454-1ECF66008EDA}"/>
              </a:ext>
            </a:extLst>
          </p:cNvPr>
          <p:cNvSpPr/>
          <p:nvPr/>
        </p:nvSpPr>
        <p:spPr bwMode="auto">
          <a:xfrm rot="2436789">
            <a:off x="4972918" y="4190060"/>
            <a:ext cx="648498" cy="552127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78005 w 1363086"/>
              <a:gd name="connsiteY1" fmla="*/ 377212 h 853273"/>
              <a:gd name="connsiteX2" fmla="*/ 1363086 w 1363086"/>
              <a:gd name="connsiteY2" fmla="*/ 0 h 853273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131" h="821762">
                <a:moveTo>
                  <a:pt x="1" y="821762"/>
                </a:moveTo>
                <a:cubicBezTo>
                  <a:pt x="272210" y="613540"/>
                  <a:pt x="429972" y="510838"/>
                  <a:pt x="653050" y="377212"/>
                </a:cubicBezTo>
                <a:cubicBezTo>
                  <a:pt x="876128" y="243586"/>
                  <a:pt x="1099883" y="122747"/>
                  <a:pt x="1438131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70" name="Free-form: Shape 69">
            <a:extLst>
              <a:ext uri="{FF2B5EF4-FFF2-40B4-BE49-F238E27FC236}">
                <a16:creationId xmlns:a16="http://schemas.microsoft.com/office/drawing/2014/main" id="{C16EC84A-7CD8-27E9-53A7-79176A70367B}"/>
              </a:ext>
            </a:extLst>
          </p:cNvPr>
          <p:cNvSpPr/>
          <p:nvPr/>
        </p:nvSpPr>
        <p:spPr bwMode="auto">
          <a:xfrm rot="12838597">
            <a:off x="1542761" y="4078980"/>
            <a:ext cx="4698095" cy="1553580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78005 w 1363086"/>
              <a:gd name="connsiteY1" fmla="*/ 377212 h 853273"/>
              <a:gd name="connsiteX2" fmla="*/ 1363086 w 1363086"/>
              <a:gd name="connsiteY2" fmla="*/ 0 h 853273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  <a:gd name="connsiteX0" fmla="*/ 0 w 1445552"/>
              <a:gd name="connsiteY0" fmla="*/ 487107 h 487107"/>
              <a:gd name="connsiteX1" fmla="*/ 653049 w 1445552"/>
              <a:gd name="connsiteY1" fmla="*/ 42557 h 487107"/>
              <a:gd name="connsiteX2" fmla="*/ 1445552 w 1445552"/>
              <a:gd name="connsiteY2" fmla="*/ 21220 h 487107"/>
              <a:gd name="connsiteX0" fmla="*/ 0 w 1445552"/>
              <a:gd name="connsiteY0" fmla="*/ 576983 h 576983"/>
              <a:gd name="connsiteX1" fmla="*/ 653049 w 1445552"/>
              <a:gd name="connsiteY1" fmla="*/ 132433 h 576983"/>
              <a:gd name="connsiteX2" fmla="*/ 1445552 w 1445552"/>
              <a:gd name="connsiteY2" fmla="*/ 111096 h 576983"/>
              <a:gd name="connsiteX0" fmla="*/ 0 w 1445552"/>
              <a:gd name="connsiteY0" fmla="*/ 629288 h 629288"/>
              <a:gd name="connsiteX1" fmla="*/ 663663 w 1445552"/>
              <a:gd name="connsiteY1" fmla="*/ 82403 h 629288"/>
              <a:gd name="connsiteX2" fmla="*/ 1445552 w 1445552"/>
              <a:gd name="connsiteY2" fmla="*/ 163401 h 629288"/>
              <a:gd name="connsiteX0" fmla="*/ 0 w 1445552"/>
              <a:gd name="connsiteY0" fmla="*/ 629288 h 629288"/>
              <a:gd name="connsiteX1" fmla="*/ 663663 w 1445552"/>
              <a:gd name="connsiteY1" fmla="*/ 82403 h 629288"/>
              <a:gd name="connsiteX2" fmla="*/ 1445552 w 1445552"/>
              <a:gd name="connsiteY2" fmla="*/ 163401 h 629288"/>
              <a:gd name="connsiteX0" fmla="*/ 0 w 1445552"/>
              <a:gd name="connsiteY0" fmla="*/ 654000 h 654000"/>
              <a:gd name="connsiteX1" fmla="*/ 763628 w 1445552"/>
              <a:gd name="connsiteY1" fmla="*/ 70138 h 654000"/>
              <a:gd name="connsiteX2" fmla="*/ 1445552 w 1445552"/>
              <a:gd name="connsiteY2" fmla="*/ 188113 h 654000"/>
              <a:gd name="connsiteX0" fmla="*/ 0 w 1445552"/>
              <a:gd name="connsiteY0" fmla="*/ 654000 h 654000"/>
              <a:gd name="connsiteX1" fmla="*/ 763628 w 1445552"/>
              <a:gd name="connsiteY1" fmla="*/ 70138 h 654000"/>
              <a:gd name="connsiteX2" fmla="*/ 1445552 w 1445552"/>
              <a:gd name="connsiteY2" fmla="*/ 188113 h 654000"/>
              <a:gd name="connsiteX0" fmla="*/ 0 w 1445552"/>
              <a:gd name="connsiteY0" fmla="*/ 624543 h 624543"/>
              <a:gd name="connsiteX1" fmla="*/ 763628 w 1445552"/>
              <a:gd name="connsiteY1" fmla="*/ 40681 h 624543"/>
              <a:gd name="connsiteX2" fmla="*/ 1445552 w 1445552"/>
              <a:gd name="connsiteY2" fmla="*/ 158656 h 624543"/>
              <a:gd name="connsiteX0" fmla="*/ 0 w 1445552"/>
              <a:gd name="connsiteY0" fmla="*/ 624543 h 624543"/>
              <a:gd name="connsiteX1" fmla="*/ 763628 w 1445552"/>
              <a:gd name="connsiteY1" fmla="*/ 40681 h 624543"/>
              <a:gd name="connsiteX2" fmla="*/ 1445552 w 1445552"/>
              <a:gd name="connsiteY2" fmla="*/ 158656 h 624543"/>
              <a:gd name="connsiteX0" fmla="*/ 0 w 1445552"/>
              <a:gd name="connsiteY0" fmla="*/ 541519 h 541519"/>
              <a:gd name="connsiteX1" fmla="*/ 385038 w 1445552"/>
              <a:gd name="connsiteY1" fmla="*/ 160506 h 541519"/>
              <a:gd name="connsiteX2" fmla="*/ 1445552 w 1445552"/>
              <a:gd name="connsiteY2" fmla="*/ 75632 h 54151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56315 h 556315"/>
              <a:gd name="connsiteX1" fmla="*/ 431380 w 1445552"/>
              <a:gd name="connsiteY1" fmla="*/ 151760 h 556315"/>
              <a:gd name="connsiteX2" fmla="*/ 1445552 w 1445552"/>
              <a:gd name="connsiteY2" fmla="*/ 90428 h 556315"/>
              <a:gd name="connsiteX0" fmla="*/ 0 w 1445552"/>
              <a:gd name="connsiteY0" fmla="*/ 560083 h 560083"/>
              <a:gd name="connsiteX1" fmla="*/ 431380 w 1445552"/>
              <a:gd name="connsiteY1" fmla="*/ 155528 h 560083"/>
              <a:gd name="connsiteX2" fmla="*/ 1445552 w 1445552"/>
              <a:gd name="connsiteY2" fmla="*/ 94196 h 560083"/>
              <a:gd name="connsiteX0" fmla="*/ 0 w 1445552"/>
              <a:gd name="connsiteY0" fmla="*/ 554692 h 554692"/>
              <a:gd name="connsiteX1" fmla="*/ 391350 w 1445552"/>
              <a:gd name="connsiteY1" fmla="*/ 168611 h 554692"/>
              <a:gd name="connsiteX2" fmla="*/ 1445552 w 1445552"/>
              <a:gd name="connsiteY2" fmla="*/ 88805 h 55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5552" h="554692">
                <a:moveTo>
                  <a:pt x="0" y="554692"/>
                </a:moveTo>
                <a:cubicBezTo>
                  <a:pt x="71049" y="401301"/>
                  <a:pt x="174541" y="301683"/>
                  <a:pt x="391350" y="168611"/>
                </a:cubicBezTo>
                <a:cubicBezTo>
                  <a:pt x="617862" y="45217"/>
                  <a:pt x="1156888" y="-95604"/>
                  <a:pt x="1445552" y="88805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1CD2B-50CC-AECA-CB61-FB98F6375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367" y="5112556"/>
            <a:ext cx="509294" cy="623204"/>
          </a:xfrm>
          <a:prstGeom prst="rect">
            <a:avLst/>
          </a:prstGeom>
        </p:spPr>
      </p:pic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6CCA6484-60A9-1E72-9A67-DE351DA700B5}"/>
              </a:ext>
            </a:extLst>
          </p:cNvPr>
          <p:cNvSpPr/>
          <p:nvPr/>
        </p:nvSpPr>
        <p:spPr bwMode="auto">
          <a:xfrm rot="9752736">
            <a:off x="5918937" y="4378142"/>
            <a:ext cx="197971" cy="302772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850643 w 1338470"/>
              <a:gd name="connsiteY1" fmla="*/ 465722 h 801757"/>
              <a:gd name="connsiteX2" fmla="*/ 1338470 w 1338470"/>
              <a:gd name="connsiteY2" fmla="*/ 0 h 801757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96" h="853346">
                <a:moveTo>
                  <a:pt x="-1" y="853347"/>
                </a:moveTo>
                <a:cubicBezTo>
                  <a:pt x="348181" y="740756"/>
                  <a:pt x="528191" y="599348"/>
                  <a:pt x="751269" y="465722"/>
                </a:cubicBezTo>
                <a:cubicBezTo>
                  <a:pt x="974347" y="332096"/>
                  <a:pt x="1218720" y="113105"/>
                  <a:pt x="1239096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6" name="Free-form: Shape 25">
            <a:extLst>
              <a:ext uri="{FF2B5EF4-FFF2-40B4-BE49-F238E27FC236}">
                <a16:creationId xmlns:a16="http://schemas.microsoft.com/office/drawing/2014/main" id="{4B97D351-E814-477C-ADFF-2802B3D61537}"/>
              </a:ext>
            </a:extLst>
          </p:cNvPr>
          <p:cNvSpPr/>
          <p:nvPr/>
        </p:nvSpPr>
        <p:spPr bwMode="auto">
          <a:xfrm rot="9752736">
            <a:off x="6487753" y="2021582"/>
            <a:ext cx="197971" cy="302772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850643 w 1338470"/>
              <a:gd name="connsiteY1" fmla="*/ 465722 h 801757"/>
              <a:gd name="connsiteX2" fmla="*/ 1338470 w 1338470"/>
              <a:gd name="connsiteY2" fmla="*/ 0 h 801757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96" h="853346">
                <a:moveTo>
                  <a:pt x="-1" y="853347"/>
                </a:moveTo>
                <a:cubicBezTo>
                  <a:pt x="348181" y="740756"/>
                  <a:pt x="528191" y="599348"/>
                  <a:pt x="751269" y="465722"/>
                </a:cubicBezTo>
                <a:cubicBezTo>
                  <a:pt x="974347" y="332096"/>
                  <a:pt x="1218720" y="113105"/>
                  <a:pt x="1239096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7" name="Free-form: Shape 26">
            <a:extLst>
              <a:ext uri="{FF2B5EF4-FFF2-40B4-BE49-F238E27FC236}">
                <a16:creationId xmlns:a16="http://schemas.microsoft.com/office/drawing/2014/main" id="{673BFDEB-4FCB-EE28-E334-C91F9216723B}"/>
              </a:ext>
            </a:extLst>
          </p:cNvPr>
          <p:cNvSpPr/>
          <p:nvPr/>
        </p:nvSpPr>
        <p:spPr bwMode="auto">
          <a:xfrm rot="7163514">
            <a:off x="3886120" y="2104927"/>
            <a:ext cx="155814" cy="231904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8" name="Free-form: Shape 37">
            <a:extLst>
              <a:ext uri="{FF2B5EF4-FFF2-40B4-BE49-F238E27FC236}">
                <a16:creationId xmlns:a16="http://schemas.microsoft.com/office/drawing/2014/main" id="{170F13B3-F62E-1B4E-61D0-FEEA8B81A0E9}"/>
              </a:ext>
            </a:extLst>
          </p:cNvPr>
          <p:cNvSpPr/>
          <p:nvPr/>
        </p:nvSpPr>
        <p:spPr bwMode="auto">
          <a:xfrm rot="7163514">
            <a:off x="4421791" y="4468198"/>
            <a:ext cx="213848" cy="284468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A7AD953A-F7EE-1324-A218-3643E1D91FAE}"/>
              </a:ext>
            </a:extLst>
          </p:cNvPr>
          <p:cNvSpPr txBox="1">
            <a:spLocks/>
          </p:cNvSpPr>
          <p:nvPr/>
        </p:nvSpPr>
        <p:spPr>
          <a:xfrm>
            <a:off x="708024" y="555519"/>
            <a:ext cx="7774623" cy="62558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dirty="0"/>
              <a:t>Data-driven framework for Defence simulation studies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469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A7E5177B-5EEC-1C7F-EE16-518594FD3D4A}"/>
              </a:ext>
            </a:extLst>
          </p:cNvPr>
          <p:cNvSpPr/>
          <p:nvPr/>
        </p:nvSpPr>
        <p:spPr bwMode="auto">
          <a:xfrm>
            <a:off x="2229548" y="1073426"/>
            <a:ext cx="6253099" cy="4662334"/>
          </a:xfrm>
          <a:prstGeom prst="ellipse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76BF5A-7D89-12F8-BD11-5098C8BA5CA7}"/>
              </a:ext>
            </a:extLst>
          </p:cNvPr>
          <p:cNvSpPr/>
          <p:nvPr/>
        </p:nvSpPr>
        <p:spPr bwMode="auto">
          <a:xfrm>
            <a:off x="2468695" y="1961184"/>
            <a:ext cx="5754280" cy="3722464"/>
          </a:xfrm>
          <a:prstGeom prst="ellipse">
            <a:avLst/>
          </a:prstGeom>
          <a:solidFill>
            <a:srgbClr val="E2E2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3B0436-8366-7CB1-82FA-BC7D9CF2C131}"/>
              </a:ext>
            </a:extLst>
          </p:cNvPr>
          <p:cNvSpPr/>
          <p:nvPr/>
        </p:nvSpPr>
        <p:spPr bwMode="auto">
          <a:xfrm>
            <a:off x="2709494" y="2725352"/>
            <a:ext cx="5228574" cy="30104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FF4139-CA94-2250-4D34-4E73FC95E18C}"/>
              </a:ext>
            </a:extLst>
          </p:cNvPr>
          <p:cNvSpPr/>
          <p:nvPr/>
        </p:nvSpPr>
        <p:spPr bwMode="auto">
          <a:xfrm>
            <a:off x="3126956" y="3400161"/>
            <a:ext cx="4393651" cy="2308318"/>
          </a:xfrm>
          <a:prstGeom prst="ellipse">
            <a:avLst/>
          </a:prstGeom>
          <a:solidFill>
            <a:srgbClr val="B4B4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8F4C5-6243-E9AF-5B9A-E512C2D25952}"/>
              </a:ext>
            </a:extLst>
          </p:cNvPr>
          <p:cNvSpPr txBox="1"/>
          <p:nvPr/>
        </p:nvSpPr>
        <p:spPr>
          <a:xfrm>
            <a:off x="4008525" y="1172132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Business understanding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2B637-8ABD-95D2-0527-1D6CFB8861D3}"/>
              </a:ext>
            </a:extLst>
          </p:cNvPr>
          <p:cNvSpPr txBox="1"/>
          <p:nvPr/>
        </p:nvSpPr>
        <p:spPr>
          <a:xfrm>
            <a:off x="3955516" y="2033430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understanding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3116F-4FC5-0DB8-2F83-7F7BC0C6CC47}"/>
              </a:ext>
            </a:extLst>
          </p:cNvPr>
          <p:cNvSpPr txBox="1"/>
          <p:nvPr/>
        </p:nvSpPr>
        <p:spPr>
          <a:xfrm>
            <a:off x="3955516" y="2805766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6C0612-A7B0-CF91-952D-93D07C1FA04D}"/>
              </a:ext>
            </a:extLst>
          </p:cNvPr>
          <p:cNvSpPr txBox="1"/>
          <p:nvPr/>
        </p:nvSpPr>
        <p:spPr>
          <a:xfrm>
            <a:off x="4427924" y="3456494"/>
            <a:ext cx="1760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Modelling &amp; Analysis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7BB8E7-F8E2-078E-385A-1EB014FC2CF7}"/>
              </a:ext>
            </a:extLst>
          </p:cNvPr>
          <p:cNvSpPr/>
          <p:nvPr/>
        </p:nvSpPr>
        <p:spPr bwMode="auto">
          <a:xfrm>
            <a:off x="643981" y="3184857"/>
            <a:ext cx="1253164" cy="87819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2A4DF7-2EBC-EA62-786E-03BE98356716}"/>
              </a:ext>
            </a:extLst>
          </p:cNvPr>
          <p:cNvSpPr txBox="1"/>
          <p:nvPr/>
        </p:nvSpPr>
        <p:spPr>
          <a:xfrm>
            <a:off x="674457" y="3472330"/>
            <a:ext cx="1205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n-lt"/>
              </a:rPr>
              <a:t>Deployment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7317E0-9F37-81A6-23F0-F69820E95F59}"/>
              </a:ext>
            </a:extLst>
          </p:cNvPr>
          <p:cNvSpPr/>
          <p:nvPr/>
        </p:nvSpPr>
        <p:spPr bwMode="auto">
          <a:xfrm>
            <a:off x="3947343" y="4428781"/>
            <a:ext cx="2719343" cy="13095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5DE3AD-E620-BEE4-0913-654D7F6366F1}"/>
              </a:ext>
            </a:extLst>
          </p:cNvPr>
          <p:cNvSpPr txBox="1"/>
          <p:nvPr/>
        </p:nvSpPr>
        <p:spPr>
          <a:xfrm>
            <a:off x="3955516" y="4450002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Evaluation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C47382-F675-1AA9-8D83-F5EFF64666E0}"/>
              </a:ext>
            </a:extLst>
          </p:cNvPr>
          <p:cNvGrpSpPr/>
          <p:nvPr/>
        </p:nvGrpSpPr>
        <p:grpSpPr>
          <a:xfrm>
            <a:off x="3972157" y="1487903"/>
            <a:ext cx="951843" cy="400110"/>
            <a:chOff x="3005976" y="1179330"/>
            <a:chExt cx="1139350" cy="41167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CC38292-CC34-CBBF-1167-607490B62CF9}"/>
                </a:ext>
              </a:extLst>
            </p:cNvPr>
            <p:cNvSpPr/>
            <p:nvPr/>
          </p:nvSpPr>
          <p:spPr bwMode="auto">
            <a:xfrm>
              <a:off x="3154680" y="1220718"/>
              <a:ext cx="912099" cy="37029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EF81FB-49F3-68B3-87E2-2D33ABBB2D6F}"/>
                </a:ext>
              </a:extLst>
            </p:cNvPr>
            <p:cNvSpPr txBox="1"/>
            <p:nvPr/>
          </p:nvSpPr>
          <p:spPr>
            <a:xfrm>
              <a:off x="3005976" y="1179330"/>
              <a:ext cx="1139350" cy="41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Formulate the problem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9325F4-82C1-FE66-06DD-8C71D23E29F6}"/>
              </a:ext>
            </a:extLst>
          </p:cNvPr>
          <p:cNvGrpSpPr/>
          <p:nvPr/>
        </p:nvGrpSpPr>
        <p:grpSpPr>
          <a:xfrm>
            <a:off x="3549423" y="2321707"/>
            <a:ext cx="838141" cy="405259"/>
            <a:chOff x="2322364" y="1986436"/>
            <a:chExt cx="1003248" cy="4169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BF9E4DB-B5FE-B9CE-7FD9-4AACC58A45EA}"/>
                </a:ext>
              </a:extLst>
            </p:cNvPr>
            <p:cNvSpPr/>
            <p:nvPr/>
          </p:nvSpPr>
          <p:spPr bwMode="auto">
            <a:xfrm>
              <a:off x="2454908" y="2017153"/>
              <a:ext cx="794139" cy="361189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285F28-9601-9170-6CBD-111BB2C5B1B9}"/>
                </a:ext>
              </a:extLst>
            </p:cNvPr>
            <p:cNvSpPr txBox="1"/>
            <p:nvPr/>
          </p:nvSpPr>
          <p:spPr>
            <a:xfrm>
              <a:off x="2322364" y="1986436"/>
              <a:ext cx="1003248" cy="4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Collect initial data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FB50ED0-C5BF-3F13-326D-7C6C3E914A68}"/>
              </a:ext>
            </a:extLst>
          </p:cNvPr>
          <p:cNvGrpSpPr/>
          <p:nvPr/>
        </p:nvGrpSpPr>
        <p:grpSpPr>
          <a:xfrm>
            <a:off x="3716010" y="2925626"/>
            <a:ext cx="951844" cy="553998"/>
            <a:chOff x="2998854" y="1175844"/>
            <a:chExt cx="1139350" cy="57001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9CB3923-6BB1-5892-2F61-94D71D38C5A0}"/>
                </a:ext>
              </a:extLst>
            </p:cNvPr>
            <p:cNvSpPr/>
            <p:nvPr/>
          </p:nvSpPr>
          <p:spPr bwMode="auto">
            <a:xfrm>
              <a:off x="3154679" y="1220718"/>
              <a:ext cx="904463" cy="504948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85581EC-5FA9-EDF7-901F-4477CBA19504}"/>
                </a:ext>
              </a:extLst>
            </p:cNvPr>
            <p:cNvSpPr txBox="1"/>
            <p:nvPr/>
          </p:nvSpPr>
          <p:spPr>
            <a:xfrm>
              <a:off x="2998854" y="1175844"/>
              <a:ext cx="1139350" cy="5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Construct assumptions document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D62292-C092-1BE1-EC8F-9BAF325529B2}"/>
              </a:ext>
            </a:extLst>
          </p:cNvPr>
          <p:cNvGrpSpPr/>
          <p:nvPr/>
        </p:nvGrpSpPr>
        <p:grpSpPr>
          <a:xfrm>
            <a:off x="3904656" y="3756590"/>
            <a:ext cx="951844" cy="553998"/>
            <a:chOff x="2966702" y="1175934"/>
            <a:chExt cx="1139350" cy="570016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532D7B6-9496-3982-0D10-AEEFDA392FA7}"/>
                </a:ext>
              </a:extLst>
            </p:cNvPr>
            <p:cNvSpPr/>
            <p:nvPr/>
          </p:nvSpPr>
          <p:spPr bwMode="auto">
            <a:xfrm>
              <a:off x="3154680" y="1220718"/>
              <a:ext cx="815607" cy="52523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7F2619-393E-BF8F-D3B7-60CB175CEE37}"/>
                </a:ext>
              </a:extLst>
            </p:cNvPr>
            <p:cNvSpPr txBox="1"/>
            <p:nvPr/>
          </p:nvSpPr>
          <p:spPr>
            <a:xfrm>
              <a:off x="2966702" y="1175934"/>
              <a:ext cx="1139350" cy="5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Develop simulation model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2262421-6F1E-BA7D-F35C-6997B183BB02}"/>
              </a:ext>
            </a:extLst>
          </p:cNvPr>
          <p:cNvGrpSpPr/>
          <p:nvPr/>
        </p:nvGrpSpPr>
        <p:grpSpPr>
          <a:xfrm>
            <a:off x="5723015" y="3729269"/>
            <a:ext cx="951844" cy="424437"/>
            <a:chOff x="2995617" y="1155239"/>
            <a:chExt cx="1139350" cy="43670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D939DEC-E080-4E5D-A279-1CDC72512880}"/>
                </a:ext>
              </a:extLst>
            </p:cNvPr>
            <p:cNvSpPr/>
            <p:nvPr/>
          </p:nvSpPr>
          <p:spPr bwMode="auto">
            <a:xfrm>
              <a:off x="3154681" y="1220718"/>
              <a:ext cx="897993" cy="37123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ADC8060-86BC-0066-7F1E-962A0FDED330}"/>
                </a:ext>
              </a:extLst>
            </p:cNvPr>
            <p:cNvSpPr txBox="1"/>
            <p:nvPr/>
          </p:nvSpPr>
          <p:spPr>
            <a:xfrm>
              <a:off x="2995617" y="1155239"/>
              <a:ext cx="1139350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Develop meta-model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2BD53D9-8BFE-F716-4020-519F2CF6F1C7}"/>
              </a:ext>
            </a:extLst>
          </p:cNvPr>
          <p:cNvGrpSpPr/>
          <p:nvPr/>
        </p:nvGrpSpPr>
        <p:grpSpPr>
          <a:xfrm>
            <a:off x="4632581" y="2254096"/>
            <a:ext cx="1344136" cy="400110"/>
            <a:chOff x="3012727" y="1182325"/>
            <a:chExt cx="1608921" cy="41167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BB58A7C-A9EA-0163-2EAF-2E0242A631DA}"/>
                </a:ext>
              </a:extLst>
            </p:cNvPr>
            <p:cNvSpPr/>
            <p:nvPr/>
          </p:nvSpPr>
          <p:spPr bwMode="auto">
            <a:xfrm>
              <a:off x="3154680" y="1220718"/>
              <a:ext cx="1340360" cy="35036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C528E2-354C-AE34-2577-916B2A70E023}"/>
                </a:ext>
              </a:extLst>
            </p:cNvPr>
            <p:cNvSpPr txBox="1"/>
            <p:nvPr/>
          </p:nvSpPr>
          <p:spPr>
            <a:xfrm>
              <a:off x="3012727" y="1182325"/>
              <a:ext cx="1608921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Design simulation experiment (DOE)</a:t>
              </a:r>
            </a:p>
          </p:txBody>
        </p:sp>
      </p:grpSp>
      <p:sp>
        <p:nvSpPr>
          <p:cNvPr id="73" name="Free-form: Shape 72">
            <a:extLst>
              <a:ext uri="{FF2B5EF4-FFF2-40B4-BE49-F238E27FC236}">
                <a16:creationId xmlns:a16="http://schemas.microsoft.com/office/drawing/2014/main" id="{02C97312-6B4C-867A-016A-825C4D92CF77}"/>
              </a:ext>
            </a:extLst>
          </p:cNvPr>
          <p:cNvSpPr/>
          <p:nvPr/>
        </p:nvSpPr>
        <p:spPr bwMode="auto">
          <a:xfrm>
            <a:off x="2709494" y="163972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571C129-FB14-D049-E481-2A134B14C000}"/>
              </a:ext>
            </a:extLst>
          </p:cNvPr>
          <p:cNvGrpSpPr/>
          <p:nvPr/>
        </p:nvGrpSpPr>
        <p:grpSpPr>
          <a:xfrm>
            <a:off x="6137434" y="1579612"/>
            <a:ext cx="1291433" cy="400110"/>
            <a:chOff x="3026258" y="1205687"/>
            <a:chExt cx="1545837" cy="41167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11A2C632-A5F1-22FB-F000-CFD654461324}"/>
                </a:ext>
              </a:extLst>
            </p:cNvPr>
            <p:cNvSpPr/>
            <p:nvPr/>
          </p:nvSpPr>
          <p:spPr bwMode="auto">
            <a:xfrm>
              <a:off x="3154680" y="1220719"/>
              <a:ext cx="1322401" cy="37802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C40924-6E3A-0730-E5C6-8749D58DE0A3}"/>
                </a:ext>
              </a:extLst>
            </p:cNvPr>
            <p:cNvSpPr txBox="1"/>
            <p:nvPr/>
          </p:nvSpPr>
          <p:spPr>
            <a:xfrm>
              <a:off x="3026258" y="1205687"/>
              <a:ext cx="1545837" cy="41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type of simulation (LVC)</a:t>
              </a:r>
            </a:p>
          </p:txBody>
        </p:sp>
      </p:grpSp>
      <p:sp>
        <p:nvSpPr>
          <p:cNvPr id="80" name="Free-form: Shape 79">
            <a:extLst>
              <a:ext uri="{FF2B5EF4-FFF2-40B4-BE49-F238E27FC236}">
                <a16:creationId xmlns:a16="http://schemas.microsoft.com/office/drawing/2014/main" id="{480C62D1-0033-3FE3-F62D-C706ACC74860}"/>
              </a:ext>
            </a:extLst>
          </p:cNvPr>
          <p:cNvSpPr/>
          <p:nvPr/>
        </p:nvSpPr>
        <p:spPr bwMode="auto">
          <a:xfrm rot="310146">
            <a:off x="2867754" y="237175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83" name="Free-form: Shape 82">
            <a:extLst>
              <a:ext uri="{FF2B5EF4-FFF2-40B4-BE49-F238E27FC236}">
                <a16:creationId xmlns:a16="http://schemas.microsoft.com/office/drawing/2014/main" id="{3065FD0D-58F1-F7DA-2EB6-135561CE4599}"/>
              </a:ext>
            </a:extLst>
          </p:cNvPr>
          <p:cNvSpPr/>
          <p:nvPr/>
        </p:nvSpPr>
        <p:spPr bwMode="auto">
          <a:xfrm rot="323911">
            <a:off x="3032644" y="303424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84" name="Free-form: Shape 83">
            <a:extLst>
              <a:ext uri="{FF2B5EF4-FFF2-40B4-BE49-F238E27FC236}">
                <a16:creationId xmlns:a16="http://schemas.microsoft.com/office/drawing/2014/main" id="{01FE7810-62D5-68AD-2432-095647A427A8}"/>
              </a:ext>
            </a:extLst>
          </p:cNvPr>
          <p:cNvSpPr/>
          <p:nvPr/>
        </p:nvSpPr>
        <p:spPr bwMode="auto">
          <a:xfrm>
            <a:off x="3216885" y="3695241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43B6F1-CCA4-9BC5-0B11-296B5228E787}"/>
              </a:ext>
            </a:extLst>
          </p:cNvPr>
          <p:cNvGrpSpPr/>
          <p:nvPr/>
        </p:nvGrpSpPr>
        <p:grpSpPr>
          <a:xfrm>
            <a:off x="4801561" y="3708392"/>
            <a:ext cx="1024375" cy="553998"/>
            <a:chOff x="3004921" y="1164321"/>
            <a:chExt cx="1226169" cy="570015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210C803E-3E0B-5C1B-D5B2-14CE21111542}"/>
                </a:ext>
              </a:extLst>
            </p:cNvPr>
            <p:cNvSpPr/>
            <p:nvPr/>
          </p:nvSpPr>
          <p:spPr bwMode="auto">
            <a:xfrm>
              <a:off x="3099658" y="1176691"/>
              <a:ext cx="1034821" cy="53218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CD695FD-AF39-7067-D607-A4EBD276EB90}"/>
                </a:ext>
              </a:extLst>
            </p:cNvPr>
            <p:cNvSpPr txBox="1"/>
            <p:nvPr/>
          </p:nvSpPr>
          <p:spPr>
            <a:xfrm>
              <a:off x="3004921" y="1164321"/>
              <a:ext cx="1226169" cy="57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Develop visual model and visualisations</a:t>
              </a:r>
            </a:p>
          </p:txBody>
        </p:sp>
      </p:grpSp>
      <p:sp>
        <p:nvSpPr>
          <p:cNvPr id="89" name="Free-form: Shape 88">
            <a:extLst>
              <a:ext uri="{FF2B5EF4-FFF2-40B4-BE49-F238E27FC236}">
                <a16:creationId xmlns:a16="http://schemas.microsoft.com/office/drawing/2014/main" id="{F4F14FAA-246C-7649-0356-7F8152B93999}"/>
              </a:ext>
            </a:extLst>
          </p:cNvPr>
          <p:cNvSpPr/>
          <p:nvPr/>
        </p:nvSpPr>
        <p:spPr bwMode="auto">
          <a:xfrm rot="7163514">
            <a:off x="4191880" y="3489326"/>
            <a:ext cx="213848" cy="284468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0" name="Free-form: Shape 89">
            <a:extLst>
              <a:ext uri="{FF2B5EF4-FFF2-40B4-BE49-F238E27FC236}">
                <a16:creationId xmlns:a16="http://schemas.microsoft.com/office/drawing/2014/main" id="{4232C710-CDA4-198B-38E2-117A8FD64CF2}"/>
              </a:ext>
            </a:extLst>
          </p:cNvPr>
          <p:cNvSpPr/>
          <p:nvPr/>
        </p:nvSpPr>
        <p:spPr bwMode="auto">
          <a:xfrm rot="7163514">
            <a:off x="4093440" y="2749776"/>
            <a:ext cx="155814" cy="231904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2" name="Free-form: Shape 91">
            <a:extLst>
              <a:ext uri="{FF2B5EF4-FFF2-40B4-BE49-F238E27FC236}">
                <a16:creationId xmlns:a16="http://schemas.microsoft.com/office/drawing/2014/main" id="{C44DE441-C399-E5BF-C05A-75A85611B7F2}"/>
              </a:ext>
            </a:extLst>
          </p:cNvPr>
          <p:cNvSpPr/>
          <p:nvPr/>
        </p:nvSpPr>
        <p:spPr bwMode="auto">
          <a:xfrm rot="2436789">
            <a:off x="4983753" y="3152467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4" name="Free-form: Shape 93">
            <a:extLst>
              <a:ext uri="{FF2B5EF4-FFF2-40B4-BE49-F238E27FC236}">
                <a16:creationId xmlns:a16="http://schemas.microsoft.com/office/drawing/2014/main" id="{C63E5D49-9EE4-27B8-E486-F6F9630C6FA5}"/>
              </a:ext>
            </a:extLst>
          </p:cNvPr>
          <p:cNvSpPr/>
          <p:nvPr/>
        </p:nvSpPr>
        <p:spPr bwMode="auto">
          <a:xfrm rot="2436789">
            <a:off x="4983752" y="2487480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5" name="Free-form: Shape 94">
            <a:extLst>
              <a:ext uri="{FF2B5EF4-FFF2-40B4-BE49-F238E27FC236}">
                <a16:creationId xmlns:a16="http://schemas.microsoft.com/office/drawing/2014/main" id="{43C65BCB-150D-7D74-8207-C847E75FE5E0}"/>
              </a:ext>
            </a:extLst>
          </p:cNvPr>
          <p:cNvSpPr/>
          <p:nvPr/>
        </p:nvSpPr>
        <p:spPr bwMode="auto">
          <a:xfrm rot="2436789">
            <a:off x="4983751" y="1721442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6" name="Free-form: Shape 95">
            <a:extLst>
              <a:ext uri="{FF2B5EF4-FFF2-40B4-BE49-F238E27FC236}">
                <a16:creationId xmlns:a16="http://schemas.microsoft.com/office/drawing/2014/main" id="{67B9946F-E70A-F315-5733-4E80E2AB90E3}"/>
              </a:ext>
            </a:extLst>
          </p:cNvPr>
          <p:cNvSpPr/>
          <p:nvPr/>
        </p:nvSpPr>
        <p:spPr bwMode="auto">
          <a:xfrm rot="2436789">
            <a:off x="4983751" y="828247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51BE3D-ECEF-03A0-D890-4B0C2876B692}"/>
              </a:ext>
            </a:extLst>
          </p:cNvPr>
          <p:cNvGrpSpPr/>
          <p:nvPr/>
        </p:nvGrpSpPr>
        <p:grpSpPr>
          <a:xfrm>
            <a:off x="4912636" y="1452109"/>
            <a:ext cx="1291433" cy="400110"/>
            <a:chOff x="3026258" y="1205687"/>
            <a:chExt cx="1545837" cy="411677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1AC3082B-68A1-C7D1-7652-1BE066217060}"/>
                </a:ext>
              </a:extLst>
            </p:cNvPr>
            <p:cNvSpPr/>
            <p:nvPr/>
          </p:nvSpPr>
          <p:spPr bwMode="auto">
            <a:xfrm>
              <a:off x="3154680" y="1220719"/>
              <a:ext cx="1322401" cy="37802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CA26E24-7DB1-0CFC-DFC1-F51BFFBDBB24}"/>
                </a:ext>
              </a:extLst>
            </p:cNvPr>
            <p:cNvSpPr txBox="1"/>
            <p:nvPr/>
          </p:nvSpPr>
          <p:spPr>
            <a:xfrm>
              <a:off x="3026258" y="1205687"/>
              <a:ext cx="1545837" cy="41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Define data analysis objectives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ACE2AD7-3452-612B-F232-1FB729DB389C}"/>
              </a:ext>
            </a:extLst>
          </p:cNvPr>
          <p:cNvGrpSpPr/>
          <p:nvPr/>
        </p:nvGrpSpPr>
        <p:grpSpPr>
          <a:xfrm>
            <a:off x="5774673" y="2991254"/>
            <a:ext cx="1158259" cy="400110"/>
            <a:chOff x="3108613" y="1182325"/>
            <a:chExt cx="1386428" cy="411679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18388A32-E469-FCE4-0287-38D51088A6D4}"/>
                </a:ext>
              </a:extLst>
            </p:cNvPr>
            <p:cNvSpPr/>
            <p:nvPr/>
          </p:nvSpPr>
          <p:spPr bwMode="auto">
            <a:xfrm>
              <a:off x="3154680" y="1220718"/>
              <a:ext cx="1340360" cy="35036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6773EEF-B3DF-654B-88BA-5B803251CE4D}"/>
                </a:ext>
              </a:extLst>
            </p:cNvPr>
            <p:cNvSpPr txBox="1"/>
            <p:nvPr/>
          </p:nvSpPr>
          <p:spPr>
            <a:xfrm>
              <a:off x="3108613" y="1182325"/>
              <a:ext cx="1386428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Integrate, format and merge data</a:t>
              </a:r>
            </a:p>
          </p:txBody>
        </p:sp>
      </p:grpSp>
      <p:sp>
        <p:nvSpPr>
          <p:cNvPr id="109" name="Free-form: Shape 108">
            <a:extLst>
              <a:ext uri="{FF2B5EF4-FFF2-40B4-BE49-F238E27FC236}">
                <a16:creationId xmlns:a16="http://schemas.microsoft.com/office/drawing/2014/main" id="{85218433-51C3-6C46-D82F-8EB157B5F3E2}"/>
              </a:ext>
            </a:extLst>
          </p:cNvPr>
          <p:cNvSpPr/>
          <p:nvPr/>
        </p:nvSpPr>
        <p:spPr bwMode="auto">
          <a:xfrm rot="9752736">
            <a:off x="6359596" y="2747140"/>
            <a:ext cx="197971" cy="302772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850643 w 1338470"/>
              <a:gd name="connsiteY1" fmla="*/ 465722 h 801757"/>
              <a:gd name="connsiteX2" fmla="*/ 1338470 w 1338470"/>
              <a:gd name="connsiteY2" fmla="*/ 0 h 801757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96" h="853346">
                <a:moveTo>
                  <a:pt x="-1" y="853347"/>
                </a:moveTo>
                <a:cubicBezTo>
                  <a:pt x="348181" y="740756"/>
                  <a:pt x="528191" y="599348"/>
                  <a:pt x="751269" y="465722"/>
                </a:cubicBezTo>
                <a:cubicBezTo>
                  <a:pt x="974347" y="332096"/>
                  <a:pt x="1218720" y="113105"/>
                  <a:pt x="1239096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12" name="Free-form: Shape 111">
            <a:extLst>
              <a:ext uri="{FF2B5EF4-FFF2-40B4-BE49-F238E27FC236}">
                <a16:creationId xmlns:a16="http://schemas.microsoft.com/office/drawing/2014/main" id="{9CF40F24-EAE6-B7EE-8536-B073827C0D51}"/>
              </a:ext>
            </a:extLst>
          </p:cNvPr>
          <p:cNvSpPr/>
          <p:nvPr/>
        </p:nvSpPr>
        <p:spPr bwMode="auto">
          <a:xfrm rot="9752736">
            <a:off x="6118686" y="3445541"/>
            <a:ext cx="197971" cy="302772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850643 w 1338470"/>
              <a:gd name="connsiteY1" fmla="*/ 465722 h 801757"/>
              <a:gd name="connsiteX2" fmla="*/ 1338470 w 1338470"/>
              <a:gd name="connsiteY2" fmla="*/ 0 h 801757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96" h="853346">
                <a:moveTo>
                  <a:pt x="-1" y="853347"/>
                </a:moveTo>
                <a:cubicBezTo>
                  <a:pt x="348181" y="740756"/>
                  <a:pt x="528191" y="599348"/>
                  <a:pt x="751269" y="465722"/>
                </a:cubicBezTo>
                <a:cubicBezTo>
                  <a:pt x="974347" y="332096"/>
                  <a:pt x="1218720" y="113105"/>
                  <a:pt x="1239096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D6C3AC1C-1D6F-7316-BC54-A3E198F15E5D}"/>
              </a:ext>
            </a:extLst>
          </p:cNvPr>
          <p:cNvSpPr/>
          <p:nvPr/>
        </p:nvSpPr>
        <p:spPr bwMode="auto">
          <a:xfrm rot="18089465">
            <a:off x="3922030" y="2719121"/>
            <a:ext cx="155814" cy="231904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A80C74-6B8C-2226-AB20-7563BB4C2CBA}"/>
              </a:ext>
            </a:extLst>
          </p:cNvPr>
          <p:cNvGrpSpPr/>
          <p:nvPr/>
        </p:nvGrpSpPr>
        <p:grpSpPr>
          <a:xfrm>
            <a:off x="4252599" y="4757383"/>
            <a:ext cx="1064060" cy="568178"/>
            <a:chOff x="3067548" y="1220718"/>
            <a:chExt cx="1273671" cy="5846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CF02B0E-E0DA-E537-291B-C01484150AD5}"/>
                </a:ext>
              </a:extLst>
            </p:cNvPr>
            <p:cNvSpPr/>
            <p:nvPr/>
          </p:nvSpPr>
          <p:spPr bwMode="auto">
            <a:xfrm>
              <a:off x="3154679" y="1220718"/>
              <a:ext cx="1135580" cy="584606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233A9C-08BC-B386-7805-320D5C5DF831}"/>
                </a:ext>
              </a:extLst>
            </p:cNvPr>
            <p:cNvSpPr txBox="1"/>
            <p:nvPr/>
          </p:nvSpPr>
          <p:spPr>
            <a:xfrm>
              <a:off x="3067548" y="1235308"/>
              <a:ext cx="1273671" cy="5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Validate, verify and assess models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429074-B7EE-4824-2B9E-9FC148D52693}"/>
              </a:ext>
            </a:extLst>
          </p:cNvPr>
          <p:cNvGrpSpPr/>
          <p:nvPr/>
        </p:nvGrpSpPr>
        <p:grpSpPr>
          <a:xfrm>
            <a:off x="6174887" y="2302494"/>
            <a:ext cx="763898" cy="400110"/>
            <a:chOff x="3086393" y="1182324"/>
            <a:chExt cx="914381" cy="41167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4BEC81-8668-2C53-152F-076DC8837EBC}"/>
                </a:ext>
              </a:extLst>
            </p:cNvPr>
            <p:cNvSpPr/>
            <p:nvPr/>
          </p:nvSpPr>
          <p:spPr bwMode="auto">
            <a:xfrm>
              <a:off x="3154680" y="1220718"/>
              <a:ext cx="772428" cy="328204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7A0818-DD5A-41D7-BB24-113EB08FFB9C}"/>
                </a:ext>
              </a:extLst>
            </p:cNvPr>
            <p:cNvSpPr txBox="1"/>
            <p:nvPr/>
          </p:nvSpPr>
          <p:spPr>
            <a:xfrm>
              <a:off x="3086393" y="1182324"/>
              <a:ext cx="914381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Run simulation</a:t>
              </a:r>
            </a:p>
          </p:txBody>
        </p:sp>
      </p:grpSp>
      <p:sp>
        <p:nvSpPr>
          <p:cNvPr id="34" name="Free-form: Shape 33">
            <a:extLst>
              <a:ext uri="{FF2B5EF4-FFF2-40B4-BE49-F238E27FC236}">
                <a16:creationId xmlns:a16="http://schemas.microsoft.com/office/drawing/2014/main" id="{ACCA1417-B3A7-C5C8-F251-FFB280759176}"/>
              </a:ext>
            </a:extLst>
          </p:cNvPr>
          <p:cNvSpPr/>
          <p:nvPr/>
        </p:nvSpPr>
        <p:spPr bwMode="auto">
          <a:xfrm rot="4327894">
            <a:off x="7100871" y="1403177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5" name="Free-form: Shape 34">
            <a:extLst>
              <a:ext uri="{FF2B5EF4-FFF2-40B4-BE49-F238E27FC236}">
                <a16:creationId xmlns:a16="http://schemas.microsoft.com/office/drawing/2014/main" id="{23D3FEA0-1E42-5CB1-C84D-31AFF3E48798}"/>
              </a:ext>
            </a:extLst>
          </p:cNvPr>
          <p:cNvSpPr/>
          <p:nvPr/>
        </p:nvSpPr>
        <p:spPr bwMode="auto">
          <a:xfrm rot="4638040">
            <a:off x="7115062" y="229374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6" name="Free-form: Shape 35">
            <a:extLst>
              <a:ext uri="{FF2B5EF4-FFF2-40B4-BE49-F238E27FC236}">
                <a16:creationId xmlns:a16="http://schemas.microsoft.com/office/drawing/2014/main" id="{36DE2C2D-B2A4-CC9C-6867-D57E1240177B}"/>
              </a:ext>
            </a:extLst>
          </p:cNvPr>
          <p:cNvSpPr/>
          <p:nvPr/>
        </p:nvSpPr>
        <p:spPr bwMode="auto">
          <a:xfrm rot="4651805">
            <a:off x="7033130" y="3056415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7" name="Free-form: Shape 36">
            <a:extLst>
              <a:ext uri="{FF2B5EF4-FFF2-40B4-BE49-F238E27FC236}">
                <a16:creationId xmlns:a16="http://schemas.microsoft.com/office/drawing/2014/main" id="{AE7A6450-BDE6-6382-6880-7316A88CE858}"/>
              </a:ext>
            </a:extLst>
          </p:cNvPr>
          <p:cNvSpPr/>
          <p:nvPr/>
        </p:nvSpPr>
        <p:spPr bwMode="auto">
          <a:xfrm rot="10008489">
            <a:off x="7046362" y="4552723"/>
            <a:ext cx="543641" cy="606537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407075"/>
              <a:gd name="connsiteY0" fmla="*/ 827366 h 827366"/>
              <a:gd name="connsiteX1" fmla="*/ 586615 w 1407075"/>
              <a:gd name="connsiteY1" fmla="*/ 407045 h 827366"/>
              <a:gd name="connsiteX2" fmla="*/ 1407074 w 1407075"/>
              <a:gd name="connsiteY2" fmla="*/ 0 h 827366"/>
              <a:gd name="connsiteX0" fmla="*/ 0 w 1407075"/>
              <a:gd name="connsiteY0" fmla="*/ 827366 h 827366"/>
              <a:gd name="connsiteX1" fmla="*/ 627667 w 1407075"/>
              <a:gd name="connsiteY1" fmla="*/ 351620 h 827366"/>
              <a:gd name="connsiteX2" fmla="*/ 1407074 w 1407075"/>
              <a:gd name="connsiteY2" fmla="*/ 0 h 827366"/>
              <a:gd name="connsiteX0" fmla="*/ 0 w 1205596"/>
              <a:gd name="connsiteY0" fmla="*/ 902744 h 902744"/>
              <a:gd name="connsiteX1" fmla="*/ 426188 w 1205596"/>
              <a:gd name="connsiteY1" fmla="*/ 351620 h 902744"/>
              <a:gd name="connsiteX2" fmla="*/ 1205595 w 1205596"/>
              <a:gd name="connsiteY2" fmla="*/ 0 h 902744"/>
              <a:gd name="connsiteX0" fmla="*/ 0 w 1205596"/>
              <a:gd name="connsiteY0" fmla="*/ 902744 h 902744"/>
              <a:gd name="connsiteX1" fmla="*/ 426188 w 1205596"/>
              <a:gd name="connsiteY1" fmla="*/ 351620 h 902744"/>
              <a:gd name="connsiteX2" fmla="*/ 1205595 w 1205596"/>
              <a:gd name="connsiteY2" fmla="*/ 0 h 90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596" h="902744">
                <a:moveTo>
                  <a:pt x="0" y="902744"/>
                </a:moveTo>
                <a:cubicBezTo>
                  <a:pt x="55334" y="669725"/>
                  <a:pt x="203110" y="485246"/>
                  <a:pt x="426188" y="351620"/>
                </a:cubicBezTo>
                <a:cubicBezTo>
                  <a:pt x="649266" y="217994"/>
                  <a:pt x="1060926" y="67365"/>
                  <a:pt x="1205595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0" name="Free-form: Shape 39">
            <a:extLst>
              <a:ext uri="{FF2B5EF4-FFF2-40B4-BE49-F238E27FC236}">
                <a16:creationId xmlns:a16="http://schemas.microsoft.com/office/drawing/2014/main" id="{1EF9BC32-47F9-1EBC-F454-1ECF66008EDA}"/>
              </a:ext>
            </a:extLst>
          </p:cNvPr>
          <p:cNvSpPr/>
          <p:nvPr/>
        </p:nvSpPr>
        <p:spPr bwMode="auto">
          <a:xfrm rot="2436789">
            <a:off x="4972918" y="4190060"/>
            <a:ext cx="648498" cy="552127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78005 w 1363086"/>
              <a:gd name="connsiteY1" fmla="*/ 377212 h 853273"/>
              <a:gd name="connsiteX2" fmla="*/ 1363086 w 1363086"/>
              <a:gd name="connsiteY2" fmla="*/ 0 h 853273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131" h="821762">
                <a:moveTo>
                  <a:pt x="1" y="821762"/>
                </a:moveTo>
                <a:cubicBezTo>
                  <a:pt x="272210" y="613540"/>
                  <a:pt x="429972" y="510838"/>
                  <a:pt x="653050" y="377212"/>
                </a:cubicBezTo>
                <a:cubicBezTo>
                  <a:pt x="876128" y="243586"/>
                  <a:pt x="1099883" y="122747"/>
                  <a:pt x="1438131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56CE24-A930-03A2-39E6-F7C16F08A29D}"/>
              </a:ext>
            </a:extLst>
          </p:cNvPr>
          <p:cNvGrpSpPr/>
          <p:nvPr/>
        </p:nvGrpSpPr>
        <p:grpSpPr>
          <a:xfrm>
            <a:off x="5305278" y="4754281"/>
            <a:ext cx="1049172" cy="578009"/>
            <a:chOff x="3049033" y="1210603"/>
            <a:chExt cx="1255850" cy="59472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824FBD4-8628-5EE8-3181-2524250AF175}"/>
                </a:ext>
              </a:extLst>
            </p:cNvPr>
            <p:cNvSpPr/>
            <p:nvPr/>
          </p:nvSpPr>
          <p:spPr bwMode="auto">
            <a:xfrm>
              <a:off x="3154679" y="1220718"/>
              <a:ext cx="1135580" cy="584606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A9C430-AAB4-8D62-1561-35F812F730E9}"/>
                </a:ext>
              </a:extLst>
            </p:cNvPr>
            <p:cNvSpPr txBox="1"/>
            <p:nvPr/>
          </p:nvSpPr>
          <p:spPr>
            <a:xfrm>
              <a:off x="3049033" y="1210603"/>
              <a:ext cx="1255850" cy="5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Assess results against objectives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7D75756-E8E0-35ED-A5A3-24895F581C0D}"/>
              </a:ext>
            </a:extLst>
          </p:cNvPr>
          <p:cNvGrpSpPr/>
          <p:nvPr/>
        </p:nvGrpSpPr>
        <p:grpSpPr>
          <a:xfrm>
            <a:off x="3148562" y="1708002"/>
            <a:ext cx="818300" cy="559072"/>
            <a:chOff x="1735890" y="844328"/>
            <a:chExt cx="979500" cy="575236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67ED8E-9E96-F4D9-7F02-EFFEEC59346B}"/>
                </a:ext>
              </a:extLst>
            </p:cNvPr>
            <p:cNvSpPr/>
            <p:nvPr/>
          </p:nvSpPr>
          <p:spPr bwMode="auto">
            <a:xfrm>
              <a:off x="1778168" y="857714"/>
              <a:ext cx="896077" cy="56185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E71B181-E059-C06A-0AF7-F0DEDB6A68F8}"/>
                </a:ext>
              </a:extLst>
            </p:cNvPr>
            <p:cNvSpPr txBox="1"/>
            <p:nvPr/>
          </p:nvSpPr>
          <p:spPr>
            <a:xfrm>
              <a:off x="1735890" y="844328"/>
              <a:ext cx="979500" cy="57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business objectives</a:t>
              </a:r>
            </a:p>
          </p:txBody>
        </p:sp>
      </p:grpSp>
      <p:sp>
        <p:nvSpPr>
          <p:cNvPr id="70" name="Free-form: Shape 69">
            <a:extLst>
              <a:ext uri="{FF2B5EF4-FFF2-40B4-BE49-F238E27FC236}">
                <a16:creationId xmlns:a16="http://schemas.microsoft.com/office/drawing/2014/main" id="{C16EC84A-7CD8-27E9-53A7-79176A70367B}"/>
              </a:ext>
            </a:extLst>
          </p:cNvPr>
          <p:cNvSpPr/>
          <p:nvPr/>
        </p:nvSpPr>
        <p:spPr bwMode="auto">
          <a:xfrm rot="12838597">
            <a:off x="1542761" y="4078980"/>
            <a:ext cx="4698095" cy="1553580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78005 w 1363086"/>
              <a:gd name="connsiteY1" fmla="*/ 377212 h 853273"/>
              <a:gd name="connsiteX2" fmla="*/ 1363086 w 1363086"/>
              <a:gd name="connsiteY2" fmla="*/ 0 h 853273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  <a:gd name="connsiteX0" fmla="*/ 0 w 1445552"/>
              <a:gd name="connsiteY0" fmla="*/ 487107 h 487107"/>
              <a:gd name="connsiteX1" fmla="*/ 653049 w 1445552"/>
              <a:gd name="connsiteY1" fmla="*/ 42557 h 487107"/>
              <a:gd name="connsiteX2" fmla="*/ 1445552 w 1445552"/>
              <a:gd name="connsiteY2" fmla="*/ 21220 h 487107"/>
              <a:gd name="connsiteX0" fmla="*/ 0 w 1445552"/>
              <a:gd name="connsiteY0" fmla="*/ 576983 h 576983"/>
              <a:gd name="connsiteX1" fmla="*/ 653049 w 1445552"/>
              <a:gd name="connsiteY1" fmla="*/ 132433 h 576983"/>
              <a:gd name="connsiteX2" fmla="*/ 1445552 w 1445552"/>
              <a:gd name="connsiteY2" fmla="*/ 111096 h 576983"/>
              <a:gd name="connsiteX0" fmla="*/ 0 w 1445552"/>
              <a:gd name="connsiteY0" fmla="*/ 629288 h 629288"/>
              <a:gd name="connsiteX1" fmla="*/ 663663 w 1445552"/>
              <a:gd name="connsiteY1" fmla="*/ 82403 h 629288"/>
              <a:gd name="connsiteX2" fmla="*/ 1445552 w 1445552"/>
              <a:gd name="connsiteY2" fmla="*/ 163401 h 629288"/>
              <a:gd name="connsiteX0" fmla="*/ 0 w 1445552"/>
              <a:gd name="connsiteY0" fmla="*/ 629288 h 629288"/>
              <a:gd name="connsiteX1" fmla="*/ 663663 w 1445552"/>
              <a:gd name="connsiteY1" fmla="*/ 82403 h 629288"/>
              <a:gd name="connsiteX2" fmla="*/ 1445552 w 1445552"/>
              <a:gd name="connsiteY2" fmla="*/ 163401 h 629288"/>
              <a:gd name="connsiteX0" fmla="*/ 0 w 1445552"/>
              <a:gd name="connsiteY0" fmla="*/ 654000 h 654000"/>
              <a:gd name="connsiteX1" fmla="*/ 763628 w 1445552"/>
              <a:gd name="connsiteY1" fmla="*/ 70138 h 654000"/>
              <a:gd name="connsiteX2" fmla="*/ 1445552 w 1445552"/>
              <a:gd name="connsiteY2" fmla="*/ 188113 h 654000"/>
              <a:gd name="connsiteX0" fmla="*/ 0 w 1445552"/>
              <a:gd name="connsiteY0" fmla="*/ 654000 h 654000"/>
              <a:gd name="connsiteX1" fmla="*/ 763628 w 1445552"/>
              <a:gd name="connsiteY1" fmla="*/ 70138 h 654000"/>
              <a:gd name="connsiteX2" fmla="*/ 1445552 w 1445552"/>
              <a:gd name="connsiteY2" fmla="*/ 188113 h 654000"/>
              <a:gd name="connsiteX0" fmla="*/ 0 w 1445552"/>
              <a:gd name="connsiteY0" fmla="*/ 624543 h 624543"/>
              <a:gd name="connsiteX1" fmla="*/ 763628 w 1445552"/>
              <a:gd name="connsiteY1" fmla="*/ 40681 h 624543"/>
              <a:gd name="connsiteX2" fmla="*/ 1445552 w 1445552"/>
              <a:gd name="connsiteY2" fmla="*/ 158656 h 624543"/>
              <a:gd name="connsiteX0" fmla="*/ 0 w 1445552"/>
              <a:gd name="connsiteY0" fmla="*/ 624543 h 624543"/>
              <a:gd name="connsiteX1" fmla="*/ 763628 w 1445552"/>
              <a:gd name="connsiteY1" fmla="*/ 40681 h 624543"/>
              <a:gd name="connsiteX2" fmla="*/ 1445552 w 1445552"/>
              <a:gd name="connsiteY2" fmla="*/ 158656 h 624543"/>
              <a:gd name="connsiteX0" fmla="*/ 0 w 1445552"/>
              <a:gd name="connsiteY0" fmla="*/ 541519 h 541519"/>
              <a:gd name="connsiteX1" fmla="*/ 385038 w 1445552"/>
              <a:gd name="connsiteY1" fmla="*/ 160506 h 541519"/>
              <a:gd name="connsiteX2" fmla="*/ 1445552 w 1445552"/>
              <a:gd name="connsiteY2" fmla="*/ 75632 h 54151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56315 h 556315"/>
              <a:gd name="connsiteX1" fmla="*/ 431380 w 1445552"/>
              <a:gd name="connsiteY1" fmla="*/ 151760 h 556315"/>
              <a:gd name="connsiteX2" fmla="*/ 1445552 w 1445552"/>
              <a:gd name="connsiteY2" fmla="*/ 90428 h 556315"/>
              <a:gd name="connsiteX0" fmla="*/ 0 w 1445552"/>
              <a:gd name="connsiteY0" fmla="*/ 560083 h 560083"/>
              <a:gd name="connsiteX1" fmla="*/ 431380 w 1445552"/>
              <a:gd name="connsiteY1" fmla="*/ 155528 h 560083"/>
              <a:gd name="connsiteX2" fmla="*/ 1445552 w 1445552"/>
              <a:gd name="connsiteY2" fmla="*/ 94196 h 560083"/>
              <a:gd name="connsiteX0" fmla="*/ 0 w 1445552"/>
              <a:gd name="connsiteY0" fmla="*/ 554692 h 554692"/>
              <a:gd name="connsiteX1" fmla="*/ 391350 w 1445552"/>
              <a:gd name="connsiteY1" fmla="*/ 168611 h 554692"/>
              <a:gd name="connsiteX2" fmla="*/ 1445552 w 1445552"/>
              <a:gd name="connsiteY2" fmla="*/ 88805 h 55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5552" h="554692">
                <a:moveTo>
                  <a:pt x="0" y="554692"/>
                </a:moveTo>
                <a:cubicBezTo>
                  <a:pt x="71049" y="401301"/>
                  <a:pt x="174541" y="301683"/>
                  <a:pt x="391350" y="168611"/>
                </a:cubicBezTo>
                <a:cubicBezTo>
                  <a:pt x="617862" y="45217"/>
                  <a:pt x="1156888" y="-95604"/>
                  <a:pt x="1445552" y="88805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1CD2B-50CC-AECA-CB61-FB98F6375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43" y="5245903"/>
            <a:ext cx="378025" cy="462576"/>
          </a:xfrm>
          <a:prstGeom prst="rect">
            <a:avLst/>
          </a:prstGeom>
        </p:spPr>
      </p:pic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F360C9AB-4C6F-3A4C-6A75-9720F7446A03}"/>
              </a:ext>
            </a:extLst>
          </p:cNvPr>
          <p:cNvSpPr txBox="1">
            <a:spLocks/>
          </p:cNvSpPr>
          <p:nvPr/>
        </p:nvSpPr>
        <p:spPr>
          <a:xfrm>
            <a:off x="3955516" y="6188126"/>
            <a:ext cx="5191813" cy="2473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Simplified version of our framework, the tasks in blue boxes are not exhaustive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A7E3EF38-24D4-34CA-D931-6DD311FF8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4" y="571320"/>
            <a:ext cx="7774623" cy="625581"/>
          </a:xfrm>
        </p:spPr>
        <p:txBody>
          <a:bodyPr/>
          <a:lstStyle/>
          <a:p>
            <a:r>
              <a:rPr lang="en-GB" dirty="0"/>
              <a:t>Data-driven framework for Defence simulation studies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64E9D7-DF42-F63F-D1DA-C56712CEA00C}"/>
              </a:ext>
            </a:extLst>
          </p:cNvPr>
          <p:cNvGrpSpPr/>
          <p:nvPr/>
        </p:nvGrpSpPr>
        <p:grpSpPr>
          <a:xfrm>
            <a:off x="511562" y="3764260"/>
            <a:ext cx="1024375" cy="517226"/>
            <a:chOff x="2995709" y="1176691"/>
            <a:chExt cx="1226169" cy="53218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13A1F21-64D0-BBA5-1576-3A705D63765C}"/>
                </a:ext>
              </a:extLst>
            </p:cNvPr>
            <p:cNvSpPr/>
            <p:nvPr/>
          </p:nvSpPr>
          <p:spPr bwMode="auto">
            <a:xfrm>
              <a:off x="3099658" y="1176691"/>
              <a:ext cx="1034821" cy="53218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7888BA-D3FF-5727-1423-2B397EA4F81B}"/>
                </a:ext>
              </a:extLst>
            </p:cNvPr>
            <p:cNvSpPr txBox="1"/>
            <p:nvPr/>
          </p:nvSpPr>
          <p:spPr>
            <a:xfrm>
              <a:off x="2995709" y="1236839"/>
              <a:ext cx="1226169" cy="41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Present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186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A7E5177B-5EEC-1C7F-EE16-518594FD3D4A}"/>
              </a:ext>
            </a:extLst>
          </p:cNvPr>
          <p:cNvSpPr/>
          <p:nvPr/>
        </p:nvSpPr>
        <p:spPr bwMode="auto">
          <a:xfrm>
            <a:off x="2229548" y="1073426"/>
            <a:ext cx="6253099" cy="4662334"/>
          </a:xfrm>
          <a:prstGeom prst="ellipse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76BF5A-7D89-12F8-BD11-5098C8BA5CA7}"/>
              </a:ext>
            </a:extLst>
          </p:cNvPr>
          <p:cNvSpPr/>
          <p:nvPr/>
        </p:nvSpPr>
        <p:spPr bwMode="auto">
          <a:xfrm>
            <a:off x="2468695" y="1961184"/>
            <a:ext cx="5754280" cy="3722464"/>
          </a:xfrm>
          <a:prstGeom prst="ellipse">
            <a:avLst/>
          </a:prstGeom>
          <a:solidFill>
            <a:srgbClr val="E2E2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3B0436-8366-7CB1-82FA-BC7D9CF2C131}"/>
              </a:ext>
            </a:extLst>
          </p:cNvPr>
          <p:cNvSpPr/>
          <p:nvPr/>
        </p:nvSpPr>
        <p:spPr bwMode="auto">
          <a:xfrm>
            <a:off x="2709494" y="2725352"/>
            <a:ext cx="5228574" cy="30104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FF4139-CA94-2250-4D34-4E73FC95E18C}"/>
              </a:ext>
            </a:extLst>
          </p:cNvPr>
          <p:cNvSpPr/>
          <p:nvPr/>
        </p:nvSpPr>
        <p:spPr bwMode="auto">
          <a:xfrm>
            <a:off x="3126956" y="3400161"/>
            <a:ext cx="4393651" cy="2308318"/>
          </a:xfrm>
          <a:prstGeom prst="ellipse">
            <a:avLst/>
          </a:prstGeom>
          <a:solidFill>
            <a:srgbClr val="B4B4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8F4C5-6243-E9AF-5B9A-E512C2D25952}"/>
              </a:ext>
            </a:extLst>
          </p:cNvPr>
          <p:cNvSpPr txBox="1"/>
          <p:nvPr/>
        </p:nvSpPr>
        <p:spPr>
          <a:xfrm>
            <a:off x="4008525" y="1172132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Business understanding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2B637-8ABD-95D2-0527-1D6CFB8861D3}"/>
              </a:ext>
            </a:extLst>
          </p:cNvPr>
          <p:cNvSpPr txBox="1"/>
          <p:nvPr/>
        </p:nvSpPr>
        <p:spPr>
          <a:xfrm>
            <a:off x="3955516" y="2033430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understanding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3116F-4FC5-0DB8-2F83-7F7BC0C6CC47}"/>
              </a:ext>
            </a:extLst>
          </p:cNvPr>
          <p:cNvSpPr txBox="1"/>
          <p:nvPr/>
        </p:nvSpPr>
        <p:spPr>
          <a:xfrm>
            <a:off x="3955516" y="2805766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preparation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6C0612-A7B0-CF91-952D-93D07C1FA04D}"/>
              </a:ext>
            </a:extLst>
          </p:cNvPr>
          <p:cNvSpPr txBox="1"/>
          <p:nvPr/>
        </p:nvSpPr>
        <p:spPr>
          <a:xfrm>
            <a:off x="4427924" y="3456494"/>
            <a:ext cx="1760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Modelling &amp; Analysis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37BB8E7-F8E2-078E-385A-1EB014FC2CF7}"/>
              </a:ext>
            </a:extLst>
          </p:cNvPr>
          <p:cNvSpPr/>
          <p:nvPr/>
        </p:nvSpPr>
        <p:spPr bwMode="auto">
          <a:xfrm>
            <a:off x="643981" y="3184857"/>
            <a:ext cx="1253164" cy="87819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2A4DF7-2EBC-EA62-786E-03BE98356716}"/>
              </a:ext>
            </a:extLst>
          </p:cNvPr>
          <p:cNvSpPr txBox="1"/>
          <p:nvPr/>
        </p:nvSpPr>
        <p:spPr>
          <a:xfrm>
            <a:off x="674457" y="3472330"/>
            <a:ext cx="1205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n-lt"/>
              </a:rPr>
              <a:t>Deployment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7317E0-9F37-81A6-23F0-F69820E95F59}"/>
              </a:ext>
            </a:extLst>
          </p:cNvPr>
          <p:cNvSpPr/>
          <p:nvPr/>
        </p:nvSpPr>
        <p:spPr bwMode="auto">
          <a:xfrm>
            <a:off x="3947343" y="4428781"/>
            <a:ext cx="2719343" cy="130951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5DE3AD-E620-BEE4-0913-654D7F6366F1}"/>
              </a:ext>
            </a:extLst>
          </p:cNvPr>
          <p:cNvSpPr txBox="1"/>
          <p:nvPr/>
        </p:nvSpPr>
        <p:spPr>
          <a:xfrm>
            <a:off x="3955516" y="4450002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Evaluation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C47382-F675-1AA9-8D83-F5EFF64666E0}"/>
              </a:ext>
            </a:extLst>
          </p:cNvPr>
          <p:cNvGrpSpPr/>
          <p:nvPr/>
        </p:nvGrpSpPr>
        <p:grpSpPr>
          <a:xfrm>
            <a:off x="3972157" y="1487903"/>
            <a:ext cx="951843" cy="400110"/>
            <a:chOff x="3005976" y="1179330"/>
            <a:chExt cx="1139350" cy="41167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CC38292-CC34-CBBF-1167-607490B62CF9}"/>
                </a:ext>
              </a:extLst>
            </p:cNvPr>
            <p:cNvSpPr/>
            <p:nvPr/>
          </p:nvSpPr>
          <p:spPr bwMode="auto">
            <a:xfrm>
              <a:off x="3154680" y="1220718"/>
              <a:ext cx="912099" cy="37029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EF81FB-49F3-68B3-87E2-2D33ABBB2D6F}"/>
                </a:ext>
              </a:extLst>
            </p:cNvPr>
            <p:cNvSpPr txBox="1"/>
            <p:nvPr/>
          </p:nvSpPr>
          <p:spPr>
            <a:xfrm>
              <a:off x="3005976" y="1179330"/>
              <a:ext cx="1139350" cy="41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Formulate the problem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9325F4-82C1-FE66-06DD-8C71D23E29F6}"/>
              </a:ext>
            </a:extLst>
          </p:cNvPr>
          <p:cNvGrpSpPr/>
          <p:nvPr/>
        </p:nvGrpSpPr>
        <p:grpSpPr>
          <a:xfrm>
            <a:off x="3549423" y="2321707"/>
            <a:ext cx="838141" cy="405259"/>
            <a:chOff x="2322364" y="1986436"/>
            <a:chExt cx="1003248" cy="41697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BF9E4DB-B5FE-B9CE-7FD9-4AACC58A45EA}"/>
                </a:ext>
              </a:extLst>
            </p:cNvPr>
            <p:cNvSpPr/>
            <p:nvPr/>
          </p:nvSpPr>
          <p:spPr bwMode="auto">
            <a:xfrm>
              <a:off x="2454908" y="2017153"/>
              <a:ext cx="794139" cy="361189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285F28-9601-9170-6CBD-111BB2C5B1B9}"/>
                </a:ext>
              </a:extLst>
            </p:cNvPr>
            <p:cNvSpPr txBox="1"/>
            <p:nvPr/>
          </p:nvSpPr>
          <p:spPr>
            <a:xfrm>
              <a:off x="2322364" y="1986436"/>
              <a:ext cx="1003248" cy="4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Collect initial data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FB50ED0-C5BF-3F13-326D-7C6C3E914A68}"/>
              </a:ext>
            </a:extLst>
          </p:cNvPr>
          <p:cNvGrpSpPr/>
          <p:nvPr/>
        </p:nvGrpSpPr>
        <p:grpSpPr>
          <a:xfrm>
            <a:off x="3716010" y="2925626"/>
            <a:ext cx="951844" cy="553998"/>
            <a:chOff x="2998854" y="1175844"/>
            <a:chExt cx="1139350" cy="57001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9CB3923-6BB1-5892-2F61-94D71D38C5A0}"/>
                </a:ext>
              </a:extLst>
            </p:cNvPr>
            <p:cNvSpPr/>
            <p:nvPr/>
          </p:nvSpPr>
          <p:spPr bwMode="auto">
            <a:xfrm>
              <a:off x="3154679" y="1220718"/>
              <a:ext cx="904463" cy="504948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85581EC-5FA9-EDF7-901F-4477CBA19504}"/>
                </a:ext>
              </a:extLst>
            </p:cNvPr>
            <p:cNvSpPr txBox="1"/>
            <p:nvPr/>
          </p:nvSpPr>
          <p:spPr>
            <a:xfrm>
              <a:off x="2998854" y="1175844"/>
              <a:ext cx="1139350" cy="5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Construct assumptions document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D62292-C092-1BE1-EC8F-9BAF325529B2}"/>
              </a:ext>
            </a:extLst>
          </p:cNvPr>
          <p:cNvGrpSpPr/>
          <p:nvPr/>
        </p:nvGrpSpPr>
        <p:grpSpPr>
          <a:xfrm>
            <a:off x="3904656" y="3756590"/>
            <a:ext cx="951844" cy="553998"/>
            <a:chOff x="2966702" y="1175934"/>
            <a:chExt cx="1139350" cy="570016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B532D7B6-9496-3982-0D10-AEEFDA392FA7}"/>
                </a:ext>
              </a:extLst>
            </p:cNvPr>
            <p:cNvSpPr/>
            <p:nvPr/>
          </p:nvSpPr>
          <p:spPr bwMode="auto">
            <a:xfrm>
              <a:off x="3154680" y="1220718"/>
              <a:ext cx="815607" cy="52523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7F2619-393E-BF8F-D3B7-60CB175CEE37}"/>
                </a:ext>
              </a:extLst>
            </p:cNvPr>
            <p:cNvSpPr txBox="1"/>
            <p:nvPr/>
          </p:nvSpPr>
          <p:spPr>
            <a:xfrm>
              <a:off x="2966702" y="1175934"/>
              <a:ext cx="1139350" cy="5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Develop simulation model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2262421-6F1E-BA7D-F35C-6997B183BB02}"/>
              </a:ext>
            </a:extLst>
          </p:cNvPr>
          <p:cNvGrpSpPr/>
          <p:nvPr/>
        </p:nvGrpSpPr>
        <p:grpSpPr>
          <a:xfrm>
            <a:off x="5723015" y="3729269"/>
            <a:ext cx="951844" cy="424437"/>
            <a:chOff x="2995617" y="1155239"/>
            <a:chExt cx="1139350" cy="43670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1D939DEC-E080-4E5D-A279-1CDC72512880}"/>
                </a:ext>
              </a:extLst>
            </p:cNvPr>
            <p:cNvSpPr/>
            <p:nvPr/>
          </p:nvSpPr>
          <p:spPr bwMode="auto">
            <a:xfrm>
              <a:off x="3154681" y="1220718"/>
              <a:ext cx="897993" cy="37123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ADC8060-86BC-0066-7F1E-962A0FDED330}"/>
                </a:ext>
              </a:extLst>
            </p:cNvPr>
            <p:cNvSpPr txBox="1"/>
            <p:nvPr/>
          </p:nvSpPr>
          <p:spPr>
            <a:xfrm>
              <a:off x="2995617" y="1155239"/>
              <a:ext cx="1139350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Develop meta-model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2BD53D9-8BFE-F716-4020-519F2CF6F1C7}"/>
              </a:ext>
            </a:extLst>
          </p:cNvPr>
          <p:cNvGrpSpPr/>
          <p:nvPr/>
        </p:nvGrpSpPr>
        <p:grpSpPr>
          <a:xfrm>
            <a:off x="4632581" y="2254096"/>
            <a:ext cx="1344136" cy="400110"/>
            <a:chOff x="3012727" y="1182325"/>
            <a:chExt cx="1608921" cy="41167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BB58A7C-A9EA-0163-2EAF-2E0242A631DA}"/>
                </a:ext>
              </a:extLst>
            </p:cNvPr>
            <p:cNvSpPr/>
            <p:nvPr/>
          </p:nvSpPr>
          <p:spPr bwMode="auto">
            <a:xfrm>
              <a:off x="3154680" y="1220718"/>
              <a:ext cx="1340360" cy="35036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C528E2-354C-AE34-2577-916B2A70E023}"/>
                </a:ext>
              </a:extLst>
            </p:cNvPr>
            <p:cNvSpPr txBox="1"/>
            <p:nvPr/>
          </p:nvSpPr>
          <p:spPr>
            <a:xfrm>
              <a:off x="3012727" y="1182325"/>
              <a:ext cx="1608921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Design simulation experiment (DOE)</a:t>
              </a:r>
            </a:p>
          </p:txBody>
        </p:sp>
      </p:grpSp>
      <p:sp>
        <p:nvSpPr>
          <p:cNvPr id="73" name="Free-form: Shape 72">
            <a:extLst>
              <a:ext uri="{FF2B5EF4-FFF2-40B4-BE49-F238E27FC236}">
                <a16:creationId xmlns:a16="http://schemas.microsoft.com/office/drawing/2014/main" id="{02C97312-6B4C-867A-016A-825C4D92CF77}"/>
              </a:ext>
            </a:extLst>
          </p:cNvPr>
          <p:cNvSpPr/>
          <p:nvPr/>
        </p:nvSpPr>
        <p:spPr bwMode="auto">
          <a:xfrm>
            <a:off x="2709494" y="163972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571C129-FB14-D049-E481-2A134B14C000}"/>
              </a:ext>
            </a:extLst>
          </p:cNvPr>
          <p:cNvGrpSpPr/>
          <p:nvPr/>
        </p:nvGrpSpPr>
        <p:grpSpPr>
          <a:xfrm>
            <a:off x="6137434" y="1579612"/>
            <a:ext cx="1291433" cy="400110"/>
            <a:chOff x="3026258" y="1205687"/>
            <a:chExt cx="1545837" cy="411677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11A2C632-A5F1-22FB-F000-CFD654461324}"/>
                </a:ext>
              </a:extLst>
            </p:cNvPr>
            <p:cNvSpPr/>
            <p:nvPr/>
          </p:nvSpPr>
          <p:spPr bwMode="auto">
            <a:xfrm>
              <a:off x="3154680" y="1220719"/>
              <a:ext cx="1322401" cy="37802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8C40924-6E3A-0730-E5C6-8749D58DE0A3}"/>
                </a:ext>
              </a:extLst>
            </p:cNvPr>
            <p:cNvSpPr txBox="1"/>
            <p:nvPr/>
          </p:nvSpPr>
          <p:spPr>
            <a:xfrm>
              <a:off x="3026258" y="1205687"/>
              <a:ext cx="1545837" cy="41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type of simulation (LVC)</a:t>
              </a:r>
            </a:p>
          </p:txBody>
        </p:sp>
      </p:grpSp>
      <p:sp>
        <p:nvSpPr>
          <p:cNvPr id="80" name="Free-form: Shape 79">
            <a:extLst>
              <a:ext uri="{FF2B5EF4-FFF2-40B4-BE49-F238E27FC236}">
                <a16:creationId xmlns:a16="http://schemas.microsoft.com/office/drawing/2014/main" id="{480C62D1-0033-3FE3-F62D-C706ACC74860}"/>
              </a:ext>
            </a:extLst>
          </p:cNvPr>
          <p:cNvSpPr/>
          <p:nvPr/>
        </p:nvSpPr>
        <p:spPr bwMode="auto">
          <a:xfrm rot="310146">
            <a:off x="2867754" y="237175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83" name="Free-form: Shape 82">
            <a:extLst>
              <a:ext uri="{FF2B5EF4-FFF2-40B4-BE49-F238E27FC236}">
                <a16:creationId xmlns:a16="http://schemas.microsoft.com/office/drawing/2014/main" id="{3065FD0D-58F1-F7DA-2EB6-135561CE4599}"/>
              </a:ext>
            </a:extLst>
          </p:cNvPr>
          <p:cNvSpPr/>
          <p:nvPr/>
        </p:nvSpPr>
        <p:spPr bwMode="auto">
          <a:xfrm rot="323911">
            <a:off x="3032644" y="303424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84" name="Free-form: Shape 83">
            <a:extLst>
              <a:ext uri="{FF2B5EF4-FFF2-40B4-BE49-F238E27FC236}">
                <a16:creationId xmlns:a16="http://schemas.microsoft.com/office/drawing/2014/main" id="{01FE7810-62D5-68AD-2432-095647A427A8}"/>
              </a:ext>
            </a:extLst>
          </p:cNvPr>
          <p:cNvSpPr/>
          <p:nvPr/>
        </p:nvSpPr>
        <p:spPr bwMode="auto">
          <a:xfrm>
            <a:off x="3216885" y="3695241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43B6F1-CCA4-9BC5-0B11-296B5228E787}"/>
              </a:ext>
            </a:extLst>
          </p:cNvPr>
          <p:cNvGrpSpPr/>
          <p:nvPr/>
        </p:nvGrpSpPr>
        <p:grpSpPr>
          <a:xfrm>
            <a:off x="4801561" y="3708281"/>
            <a:ext cx="1024375" cy="553998"/>
            <a:chOff x="3004921" y="1164206"/>
            <a:chExt cx="1226169" cy="570015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210C803E-3E0B-5C1B-D5B2-14CE21111542}"/>
                </a:ext>
              </a:extLst>
            </p:cNvPr>
            <p:cNvSpPr/>
            <p:nvPr/>
          </p:nvSpPr>
          <p:spPr bwMode="auto">
            <a:xfrm>
              <a:off x="3099658" y="1176691"/>
              <a:ext cx="1034821" cy="53218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CD695FD-AF39-7067-D607-A4EBD276EB90}"/>
                </a:ext>
              </a:extLst>
            </p:cNvPr>
            <p:cNvSpPr txBox="1"/>
            <p:nvPr/>
          </p:nvSpPr>
          <p:spPr>
            <a:xfrm>
              <a:off x="3004921" y="1164206"/>
              <a:ext cx="1226169" cy="57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Develop visual model and visualisations</a:t>
              </a:r>
            </a:p>
          </p:txBody>
        </p:sp>
      </p:grpSp>
      <p:sp>
        <p:nvSpPr>
          <p:cNvPr id="89" name="Free-form: Shape 88">
            <a:extLst>
              <a:ext uri="{FF2B5EF4-FFF2-40B4-BE49-F238E27FC236}">
                <a16:creationId xmlns:a16="http://schemas.microsoft.com/office/drawing/2014/main" id="{F4F14FAA-246C-7649-0356-7F8152B93999}"/>
              </a:ext>
            </a:extLst>
          </p:cNvPr>
          <p:cNvSpPr/>
          <p:nvPr/>
        </p:nvSpPr>
        <p:spPr bwMode="auto">
          <a:xfrm rot="7163514">
            <a:off x="4191880" y="3489326"/>
            <a:ext cx="213848" cy="284468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0" name="Free-form: Shape 89">
            <a:extLst>
              <a:ext uri="{FF2B5EF4-FFF2-40B4-BE49-F238E27FC236}">
                <a16:creationId xmlns:a16="http://schemas.microsoft.com/office/drawing/2014/main" id="{4232C710-CDA4-198B-38E2-117A8FD64CF2}"/>
              </a:ext>
            </a:extLst>
          </p:cNvPr>
          <p:cNvSpPr/>
          <p:nvPr/>
        </p:nvSpPr>
        <p:spPr bwMode="auto">
          <a:xfrm rot="7163514">
            <a:off x="4093440" y="2749776"/>
            <a:ext cx="155814" cy="231904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2" name="Free-form: Shape 91">
            <a:extLst>
              <a:ext uri="{FF2B5EF4-FFF2-40B4-BE49-F238E27FC236}">
                <a16:creationId xmlns:a16="http://schemas.microsoft.com/office/drawing/2014/main" id="{C44DE441-C399-E5BF-C05A-75A85611B7F2}"/>
              </a:ext>
            </a:extLst>
          </p:cNvPr>
          <p:cNvSpPr/>
          <p:nvPr/>
        </p:nvSpPr>
        <p:spPr bwMode="auto">
          <a:xfrm rot="2436789">
            <a:off x="4983753" y="3152467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4" name="Free-form: Shape 93">
            <a:extLst>
              <a:ext uri="{FF2B5EF4-FFF2-40B4-BE49-F238E27FC236}">
                <a16:creationId xmlns:a16="http://schemas.microsoft.com/office/drawing/2014/main" id="{C63E5D49-9EE4-27B8-E486-F6F9630C6FA5}"/>
              </a:ext>
            </a:extLst>
          </p:cNvPr>
          <p:cNvSpPr/>
          <p:nvPr/>
        </p:nvSpPr>
        <p:spPr bwMode="auto">
          <a:xfrm rot="2436789">
            <a:off x="4983752" y="2487480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5" name="Free-form: Shape 94">
            <a:extLst>
              <a:ext uri="{FF2B5EF4-FFF2-40B4-BE49-F238E27FC236}">
                <a16:creationId xmlns:a16="http://schemas.microsoft.com/office/drawing/2014/main" id="{43C65BCB-150D-7D74-8207-C847E75FE5E0}"/>
              </a:ext>
            </a:extLst>
          </p:cNvPr>
          <p:cNvSpPr/>
          <p:nvPr/>
        </p:nvSpPr>
        <p:spPr bwMode="auto">
          <a:xfrm rot="2436789">
            <a:off x="4983751" y="1721442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6" name="Free-form: Shape 95">
            <a:extLst>
              <a:ext uri="{FF2B5EF4-FFF2-40B4-BE49-F238E27FC236}">
                <a16:creationId xmlns:a16="http://schemas.microsoft.com/office/drawing/2014/main" id="{67B9946F-E70A-F315-5733-4E80E2AB90E3}"/>
              </a:ext>
            </a:extLst>
          </p:cNvPr>
          <p:cNvSpPr/>
          <p:nvPr/>
        </p:nvSpPr>
        <p:spPr bwMode="auto">
          <a:xfrm rot="2436789">
            <a:off x="4983751" y="828247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51BE3D-ECEF-03A0-D890-4B0C2876B692}"/>
              </a:ext>
            </a:extLst>
          </p:cNvPr>
          <p:cNvGrpSpPr/>
          <p:nvPr/>
        </p:nvGrpSpPr>
        <p:grpSpPr>
          <a:xfrm>
            <a:off x="4912636" y="1452109"/>
            <a:ext cx="1291433" cy="400110"/>
            <a:chOff x="3026258" y="1205687"/>
            <a:chExt cx="1545837" cy="411677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1AC3082B-68A1-C7D1-7652-1BE066217060}"/>
                </a:ext>
              </a:extLst>
            </p:cNvPr>
            <p:cNvSpPr/>
            <p:nvPr/>
          </p:nvSpPr>
          <p:spPr bwMode="auto">
            <a:xfrm>
              <a:off x="3154680" y="1220719"/>
              <a:ext cx="1322401" cy="37802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CA26E24-7DB1-0CFC-DFC1-F51BFFBDBB24}"/>
                </a:ext>
              </a:extLst>
            </p:cNvPr>
            <p:cNvSpPr txBox="1"/>
            <p:nvPr/>
          </p:nvSpPr>
          <p:spPr>
            <a:xfrm>
              <a:off x="3026258" y="1205687"/>
              <a:ext cx="1545837" cy="41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Define data analysis objectives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ACE2AD7-3452-612B-F232-1FB729DB389C}"/>
              </a:ext>
            </a:extLst>
          </p:cNvPr>
          <p:cNvGrpSpPr/>
          <p:nvPr/>
        </p:nvGrpSpPr>
        <p:grpSpPr>
          <a:xfrm>
            <a:off x="5774673" y="2991254"/>
            <a:ext cx="1158259" cy="400110"/>
            <a:chOff x="3108613" y="1182325"/>
            <a:chExt cx="1386428" cy="411679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18388A32-E469-FCE4-0287-38D51088A6D4}"/>
                </a:ext>
              </a:extLst>
            </p:cNvPr>
            <p:cNvSpPr/>
            <p:nvPr/>
          </p:nvSpPr>
          <p:spPr bwMode="auto">
            <a:xfrm>
              <a:off x="3154680" y="1220718"/>
              <a:ext cx="1340360" cy="35036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6773EEF-B3DF-654B-88BA-5B803251CE4D}"/>
                </a:ext>
              </a:extLst>
            </p:cNvPr>
            <p:cNvSpPr txBox="1"/>
            <p:nvPr/>
          </p:nvSpPr>
          <p:spPr>
            <a:xfrm>
              <a:off x="3108613" y="1182325"/>
              <a:ext cx="1386428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Integrate, format and merge data</a:t>
              </a:r>
            </a:p>
          </p:txBody>
        </p:sp>
      </p:grpSp>
      <p:sp>
        <p:nvSpPr>
          <p:cNvPr id="109" name="Free-form: Shape 108">
            <a:extLst>
              <a:ext uri="{FF2B5EF4-FFF2-40B4-BE49-F238E27FC236}">
                <a16:creationId xmlns:a16="http://schemas.microsoft.com/office/drawing/2014/main" id="{85218433-51C3-6C46-D82F-8EB157B5F3E2}"/>
              </a:ext>
            </a:extLst>
          </p:cNvPr>
          <p:cNvSpPr/>
          <p:nvPr/>
        </p:nvSpPr>
        <p:spPr bwMode="auto">
          <a:xfrm rot="9752736">
            <a:off x="6359596" y="2747140"/>
            <a:ext cx="197971" cy="302772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850643 w 1338470"/>
              <a:gd name="connsiteY1" fmla="*/ 465722 h 801757"/>
              <a:gd name="connsiteX2" fmla="*/ 1338470 w 1338470"/>
              <a:gd name="connsiteY2" fmla="*/ 0 h 801757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96" h="853346">
                <a:moveTo>
                  <a:pt x="-1" y="853347"/>
                </a:moveTo>
                <a:cubicBezTo>
                  <a:pt x="348181" y="740756"/>
                  <a:pt x="528191" y="599348"/>
                  <a:pt x="751269" y="465722"/>
                </a:cubicBezTo>
                <a:cubicBezTo>
                  <a:pt x="974347" y="332096"/>
                  <a:pt x="1218720" y="113105"/>
                  <a:pt x="1239096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12" name="Free-form: Shape 111">
            <a:extLst>
              <a:ext uri="{FF2B5EF4-FFF2-40B4-BE49-F238E27FC236}">
                <a16:creationId xmlns:a16="http://schemas.microsoft.com/office/drawing/2014/main" id="{9CF40F24-EAE6-B7EE-8536-B073827C0D51}"/>
              </a:ext>
            </a:extLst>
          </p:cNvPr>
          <p:cNvSpPr/>
          <p:nvPr/>
        </p:nvSpPr>
        <p:spPr bwMode="auto">
          <a:xfrm rot="9752736">
            <a:off x="6118686" y="3445541"/>
            <a:ext cx="197971" cy="302772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850643 w 1338470"/>
              <a:gd name="connsiteY1" fmla="*/ 465722 h 801757"/>
              <a:gd name="connsiteX2" fmla="*/ 1338470 w 1338470"/>
              <a:gd name="connsiteY2" fmla="*/ 0 h 801757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  <a:gd name="connsiteX0" fmla="*/ -1 w 1239096"/>
              <a:gd name="connsiteY0" fmla="*/ 853347 h 853346"/>
              <a:gd name="connsiteX1" fmla="*/ 751269 w 1239096"/>
              <a:gd name="connsiteY1" fmla="*/ 465722 h 853346"/>
              <a:gd name="connsiteX2" fmla="*/ 1239096 w 1239096"/>
              <a:gd name="connsiteY2" fmla="*/ 0 h 8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9096" h="853346">
                <a:moveTo>
                  <a:pt x="-1" y="853347"/>
                </a:moveTo>
                <a:cubicBezTo>
                  <a:pt x="348181" y="740756"/>
                  <a:pt x="528191" y="599348"/>
                  <a:pt x="751269" y="465722"/>
                </a:cubicBezTo>
                <a:cubicBezTo>
                  <a:pt x="974347" y="332096"/>
                  <a:pt x="1218720" y="113105"/>
                  <a:pt x="1239096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D6C3AC1C-1D6F-7316-BC54-A3E198F15E5D}"/>
              </a:ext>
            </a:extLst>
          </p:cNvPr>
          <p:cNvSpPr/>
          <p:nvPr/>
        </p:nvSpPr>
        <p:spPr bwMode="auto">
          <a:xfrm rot="18089465">
            <a:off x="3922030" y="2719121"/>
            <a:ext cx="155814" cy="231904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A80C74-6B8C-2226-AB20-7563BB4C2CBA}"/>
              </a:ext>
            </a:extLst>
          </p:cNvPr>
          <p:cNvGrpSpPr/>
          <p:nvPr/>
        </p:nvGrpSpPr>
        <p:grpSpPr>
          <a:xfrm>
            <a:off x="4252599" y="4757383"/>
            <a:ext cx="1064060" cy="568178"/>
            <a:chOff x="3067548" y="1220718"/>
            <a:chExt cx="1273671" cy="58460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CF02B0E-E0DA-E537-291B-C01484150AD5}"/>
                </a:ext>
              </a:extLst>
            </p:cNvPr>
            <p:cNvSpPr/>
            <p:nvPr/>
          </p:nvSpPr>
          <p:spPr bwMode="auto">
            <a:xfrm>
              <a:off x="3154679" y="1220718"/>
              <a:ext cx="1135580" cy="584606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233A9C-08BC-B386-7805-320D5C5DF831}"/>
                </a:ext>
              </a:extLst>
            </p:cNvPr>
            <p:cNvSpPr txBox="1"/>
            <p:nvPr/>
          </p:nvSpPr>
          <p:spPr>
            <a:xfrm>
              <a:off x="3067548" y="1235308"/>
              <a:ext cx="1273671" cy="5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Validate, verify and assess models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429074-B7EE-4824-2B9E-9FC148D52693}"/>
              </a:ext>
            </a:extLst>
          </p:cNvPr>
          <p:cNvGrpSpPr/>
          <p:nvPr/>
        </p:nvGrpSpPr>
        <p:grpSpPr>
          <a:xfrm>
            <a:off x="6174887" y="2302494"/>
            <a:ext cx="763898" cy="400110"/>
            <a:chOff x="3086393" y="1182324"/>
            <a:chExt cx="914381" cy="41167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C74BEC81-8668-2C53-152F-076DC8837EBC}"/>
                </a:ext>
              </a:extLst>
            </p:cNvPr>
            <p:cNvSpPr/>
            <p:nvPr/>
          </p:nvSpPr>
          <p:spPr bwMode="auto">
            <a:xfrm>
              <a:off x="3154680" y="1220718"/>
              <a:ext cx="772428" cy="328204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7A0818-DD5A-41D7-BB24-113EB08FFB9C}"/>
                </a:ext>
              </a:extLst>
            </p:cNvPr>
            <p:cNvSpPr txBox="1"/>
            <p:nvPr/>
          </p:nvSpPr>
          <p:spPr>
            <a:xfrm>
              <a:off x="3086393" y="1182324"/>
              <a:ext cx="914381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Run simulation</a:t>
              </a:r>
            </a:p>
          </p:txBody>
        </p:sp>
      </p:grpSp>
      <p:sp>
        <p:nvSpPr>
          <p:cNvPr id="34" name="Free-form: Shape 33">
            <a:extLst>
              <a:ext uri="{FF2B5EF4-FFF2-40B4-BE49-F238E27FC236}">
                <a16:creationId xmlns:a16="http://schemas.microsoft.com/office/drawing/2014/main" id="{ACCA1417-B3A7-C5C8-F251-FFB280759176}"/>
              </a:ext>
            </a:extLst>
          </p:cNvPr>
          <p:cNvSpPr/>
          <p:nvPr/>
        </p:nvSpPr>
        <p:spPr bwMode="auto">
          <a:xfrm rot="4327894">
            <a:off x="7100871" y="1403177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5" name="Free-form: Shape 34">
            <a:extLst>
              <a:ext uri="{FF2B5EF4-FFF2-40B4-BE49-F238E27FC236}">
                <a16:creationId xmlns:a16="http://schemas.microsoft.com/office/drawing/2014/main" id="{23D3FEA0-1E42-5CB1-C84D-31AFF3E48798}"/>
              </a:ext>
            </a:extLst>
          </p:cNvPr>
          <p:cNvSpPr/>
          <p:nvPr/>
        </p:nvSpPr>
        <p:spPr bwMode="auto">
          <a:xfrm rot="4638040">
            <a:off x="7115062" y="2293749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6" name="Free-form: Shape 35">
            <a:extLst>
              <a:ext uri="{FF2B5EF4-FFF2-40B4-BE49-F238E27FC236}">
                <a16:creationId xmlns:a16="http://schemas.microsoft.com/office/drawing/2014/main" id="{36DE2C2D-B2A4-CC9C-6867-D57E1240177B}"/>
              </a:ext>
            </a:extLst>
          </p:cNvPr>
          <p:cNvSpPr/>
          <p:nvPr/>
        </p:nvSpPr>
        <p:spPr bwMode="auto">
          <a:xfrm rot="4651805">
            <a:off x="7033130" y="3056415"/>
            <a:ext cx="603558" cy="538686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8470" h="801757">
                <a:moveTo>
                  <a:pt x="0" y="801757"/>
                </a:moveTo>
                <a:cubicBezTo>
                  <a:pt x="180009" y="646596"/>
                  <a:pt x="363537" y="515062"/>
                  <a:pt x="586615" y="381436"/>
                </a:cubicBezTo>
                <a:cubicBezTo>
                  <a:pt x="809693" y="247810"/>
                  <a:pt x="1193801" y="67365"/>
                  <a:pt x="1338470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7" name="Free-form: Shape 36">
            <a:extLst>
              <a:ext uri="{FF2B5EF4-FFF2-40B4-BE49-F238E27FC236}">
                <a16:creationId xmlns:a16="http://schemas.microsoft.com/office/drawing/2014/main" id="{AE7A6450-BDE6-6382-6880-7316A88CE858}"/>
              </a:ext>
            </a:extLst>
          </p:cNvPr>
          <p:cNvSpPr/>
          <p:nvPr/>
        </p:nvSpPr>
        <p:spPr bwMode="auto">
          <a:xfrm rot="10008489">
            <a:off x="7046362" y="4552723"/>
            <a:ext cx="543641" cy="606537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407075"/>
              <a:gd name="connsiteY0" fmla="*/ 827366 h 827366"/>
              <a:gd name="connsiteX1" fmla="*/ 586615 w 1407075"/>
              <a:gd name="connsiteY1" fmla="*/ 407045 h 827366"/>
              <a:gd name="connsiteX2" fmla="*/ 1407074 w 1407075"/>
              <a:gd name="connsiteY2" fmla="*/ 0 h 827366"/>
              <a:gd name="connsiteX0" fmla="*/ 0 w 1407075"/>
              <a:gd name="connsiteY0" fmla="*/ 827366 h 827366"/>
              <a:gd name="connsiteX1" fmla="*/ 627667 w 1407075"/>
              <a:gd name="connsiteY1" fmla="*/ 351620 h 827366"/>
              <a:gd name="connsiteX2" fmla="*/ 1407074 w 1407075"/>
              <a:gd name="connsiteY2" fmla="*/ 0 h 827366"/>
              <a:gd name="connsiteX0" fmla="*/ 0 w 1205596"/>
              <a:gd name="connsiteY0" fmla="*/ 902744 h 902744"/>
              <a:gd name="connsiteX1" fmla="*/ 426188 w 1205596"/>
              <a:gd name="connsiteY1" fmla="*/ 351620 h 902744"/>
              <a:gd name="connsiteX2" fmla="*/ 1205595 w 1205596"/>
              <a:gd name="connsiteY2" fmla="*/ 0 h 902744"/>
              <a:gd name="connsiteX0" fmla="*/ 0 w 1205596"/>
              <a:gd name="connsiteY0" fmla="*/ 902744 h 902744"/>
              <a:gd name="connsiteX1" fmla="*/ 426188 w 1205596"/>
              <a:gd name="connsiteY1" fmla="*/ 351620 h 902744"/>
              <a:gd name="connsiteX2" fmla="*/ 1205595 w 1205596"/>
              <a:gd name="connsiteY2" fmla="*/ 0 h 90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5596" h="902744">
                <a:moveTo>
                  <a:pt x="0" y="902744"/>
                </a:moveTo>
                <a:cubicBezTo>
                  <a:pt x="55334" y="669725"/>
                  <a:pt x="203110" y="485246"/>
                  <a:pt x="426188" y="351620"/>
                </a:cubicBezTo>
                <a:cubicBezTo>
                  <a:pt x="649266" y="217994"/>
                  <a:pt x="1060926" y="67365"/>
                  <a:pt x="1205595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0" name="Free-form: Shape 39">
            <a:extLst>
              <a:ext uri="{FF2B5EF4-FFF2-40B4-BE49-F238E27FC236}">
                <a16:creationId xmlns:a16="http://schemas.microsoft.com/office/drawing/2014/main" id="{1EF9BC32-47F9-1EBC-F454-1ECF66008EDA}"/>
              </a:ext>
            </a:extLst>
          </p:cNvPr>
          <p:cNvSpPr/>
          <p:nvPr/>
        </p:nvSpPr>
        <p:spPr bwMode="auto">
          <a:xfrm rot="2436789">
            <a:off x="4972918" y="4190060"/>
            <a:ext cx="648498" cy="552127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78005 w 1363086"/>
              <a:gd name="connsiteY1" fmla="*/ 377212 h 853273"/>
              <a:gd name="connsiteX2" fmla="*/ 1363086 w 1363086"/>
              <a:gd name="connsiteY2" fmla="*/ 0 h 853273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8131" h="821762">
                <a:moveTo>
                  <a:pt x="1" y="821762"/>
                </a:moveTo>
                <a:cubicBezTo>
                  <a:pt x="272210" y="613540"/>
                  <a:pt x="429972" y="510838"/>
                  <a:pt x="653050" y="377212"/>
                </a:cubicBezTo>
                <a:cubicBezTo>
                  <a:pt x="876128" y="243586"/>
                  <a:pt x="1099883" y="122747"/>
                  <a:pt x="1438131" y="0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56CE24-A930-03A2-39E6-F7C16F08A29D}"/>
              </a:ext>
            </a:extLst>
          </p:cNvPr>
          <p:cNvGrpSpPr/>
          <p:nvPr/>
        </p:nvGrpSpPr>
        <p:grpSpPr>
          <a:xfrm>
            <a:off x="5305278" y="4754281"/>
            <a:ext cx="1049172" cy="578009"/>
            <a:chOff x="3049033" y="1210603"/>
            <a:chExt cx="1255850" cy="59472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824FBD4-8628-5EE8-3181-2524250AF175}"/>
                </a:ext>
              </a:extLst>
            </p:cNvPr>
            <p:cNvSpPr/>
            <p:nvPr/>
          </p:nvSpPr>
          <p:spPr bwMode="auto">
            <a:xfrm>
              <a:off x="3154679" y="1220718"/>
              <a:ext cx="1135580" cy="584606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A9C430-AAB4-8D62-1561-35F812F730E9}"/>
                </a:ext>
              </a:extLst>
            </p:cNvPr>
            <p:cNvSpPr txBox="1"/>
            <p:nvPr/>
          </p:nvSpPr>
          <p:spPr>
            <a:xfrm>
              <a:off x="3049033" y="1210603"/>
              <a:ext cx="1255850" cy="5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Assess results against objectives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7D75756-E8E0-35ED-A5A3-24895F581C0D}"/>
              </a:ext>
            </a:extLst>
          </p:cNvPr>
          <p:cNvGrpSpPr/>
          <p:nvPr/>
        </p:nvGrpSpPr>
        <p:grpSpPr>
          <a:xfrm>
            <a:off x="3148562" y="1708002"/>
            <a:ext cx="818300" cy="559072"/>
            <a:chOff x="1735890" y="844328"/>
            <a:chExt cx="979500" cy="575236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967ED8E-9E96-F4D9-7F02-EFFEEC59346B}"/>
                </a:ext>
              </a:extLst>
            </p:cNvPr>
            <p:cNvSpPr/>
            <p:nvPr/>
          </p:nvSpPr>
          <p:spPr bwMode="auto">
            <a:xfrm>
              <a:off x="1778168" y="857714"/>
              <a:ext cx="896077" cy="56185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E71B181-E059-C06A-0AF7-F0DEDB6A68F8}"/>
                </a:ext>
              </a:extLst>
            </p:cNvPr>
            <p:cNvSpPr txBox="1"/>
            <p:nvPr/>
          </p:nvSpPr>
          <p:spPr>
            <a:xfrm>
              <a:off x="1735890" y="844328"/>
              <a:ext cx="979500" cy="57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business objectives</a:t>
              </a:r>
            </a:p>
          </p:txBody>
        </p:sp>
      </p:grpSp>
      <p:sp>
        <p:nvSpPr>
          <p:cNvPr id="70" name="Free-form: Shape 69">
            <a:extLst>
              <a:ext uri="{FF2B5EF4-FFF2-40B4-BE49-F238E27FC236}">
                <a16:creationId xmlns:a16="http://schemas.microsoft.com/office/drawing/2014/main" id="{C16EC84A-7CD8-27E9-53A7-79176A70367B}"/>
              </a:ext>
            </a:extLst>
          </p:cNvPr>
          <p:cNvSpPr/>
          <p:nvPr/>
        </p:nvSpPr>
        <p:spPr bwMode="auto">
          <a:xfrm rot="12838597">
            <a:off x="1542761" y="4078980"/>
            <a:ext cx="4698095" cy="1553580"/>
          </a:xfrm>
          <a:custGeom>
            <a:avLst/>
            <a:gdLst>
              <a:gd name="connsiteX0" fmla="*/ 0 w 1338470"/>
              <a:gd name="connsiteY0" fmla="*/ 801757 h 801757"/>
              <a:gd name="connsiteX1" fmla="*/ 583096 w 1338470"/>
              <a:gd name="connsiteY1" fmla="*/ 357809 h 801757"/>
              <a:gd name="connsiteX2" fmla="*/ 1338470 w 1338470"/>
              <a:gd name="connsiteY2" fmla="*/ 0 h 801757"/>
              <a:gd name="connsiteX0" fmla="*/ 0 w 1338470"/>
              <a:gd name="connsiteY0" fmla="*/ 801757 h 801757"/>
              <a:gd name="connsiteX1" fmla="*/ 586615 w 1338470"/>
              <a:gd name="connsiteY1" fmla="*/ 381436 h 801757"/>
              <a:gd name="connsiteX2" fmla="*/ 1338470 w 1338470"/>
              <a:gd name="connsiteY2" fmla="*/ 0 h 801757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406660"/>
              <a:gd name="connsiteY0" fmla="*/ 710275 h 710275"/>
              <a:gd name="connsiteX1" fmla="*/ 586615 w 1406660"/>
              <a:gd name="connsiteY1" fmla="*/ 289954 h 710275"/>
              <a:gd name="connsiteX2" fmla="*/ 1406660 w 1406660"/>
              <a:gd name="connsiteY2" fmla="*/ 0 h 7102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28750"/>
              <a:gd name="connsiteY0" fmla="*/ 749475 h 749475"/>
              <a:gd name="connsiteX1" fmla="*/ 508705 w 1328750"/>
              <a:gd name="connsiteY1" fmla="*/ 289954 h 749475"/>
              <a:gd name="connsiteX2" fmla="*/ 1328750 w 1328750"/>
              <a:gd name="connsiteY2" fmla="*/ 0 h 749475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08705 w 1363086"/>
              <a:gd name="connsiteY1" fmla="*/ 393752 h 853273"/>
              <a:gd name="connsiteX2" fmla="*/ 1363086 w 1363086"/>
              <a:gd name="connsiteY2" fmla="*/ 0 h 853273"/>
              <a:gd name="connsiteX0" fmla="*/ 0 w 1363086"/>
              <a:gd name="connsiteY0" fmla="*/ 853273 h 853273"/>
              <a:gd name="connsiteX1" fmla="*/ 578005 w 1363086"/>
              <a:gd name="connsiteY1" fmla="*/ 377212 h 853273"/>
              <a:gd name="connsiteX2" fmla="*/ 1363086 w 1363086"/>
              <a:gd name="connsiteY2" fmla="*/ 0 h 853273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  <a:gd name="connsiteX0" fmla="*/ 1 w 1438131"/>
              <a:gd name="connsiteY0" fmla="*/ 821762 h 821762"/>
              <a:gd name="connsiteX1" fmla="*/ 653050 w 1438131"/>
              <a:gd name="connsiteY1" fmla="*/ 377212 h 821762"/>
              <a:gd name="connsiteX2" fmla="*/ 1438131 w 1438131"/>
              <a:gd name="connsiteY2" fmla="*/ 0 h 821762"/>
              <a:gd name="connsiteX0" fmla="*/ 0 w 1445552"/>
              <a:gd name="connsiteY0" fmla="*/ 487107 h 487107"/>
              <a:gd name="connsiteX1" fmla="*/ 653049 w 1445552"/>
              <a:gd name="connsiteY1" fmla="*/ 42557 h 487107"/>
              <a:gd name="connsiteX2" fmla="*/ 1445552 w 1445552"/>
              <a:gd name="connsiteY2" fmla="*/ 21220 h 487107"/>
              <a:gd name="connsiteX0" fmla="*/ 0 w 1445552"/>
              <a:gd name="connsiteY0" fmla="*/ 576983 h 576983"/>
              <a:gd name="connsiteX1" fmla="*/ 653049 w 1445552"/>
              <a:gd name="connsiteY1" fmla="*/ 132433 h 576983"/>
              <a:gd name="connsiteX2" fmla="*/ 1445552 w 1445552"/>
              <a:gd name="connsiteY2" fmla="*/ 111096 h 576983"/>
              <a:gd name="connsiteX0" fmla="*/ 0 w 1445552"/>
              <a:gd name="connsiteY0" fmla="*/ 629288 h 629288"/>
              <a:gd name="connsiteX1" fmla="*/ 663663 w 1445552"/>
              <a:gd name="connsiteY1" fmla="*/ 82403 h 629288"/>
              <a:gd name="connsiteX2" fmla="*/ 1445552 w 1445552"/>
              <a:gd name="connsiteY2" fmla="*/ 163401 h 629288"/>
              <a:gd name="connsiteX0" fmla="*/ 0 w 1445552"/>
              <a:gd name="connsiteY0" fmla="*/ 629288 h 629288"/>
              <a:gd name="connsiteX1" fmla="*/ 663663 w 1445552"/>
              <a:gd name="connsiteY1" fmla="*/ 82403 h 629288"/>
              <a:gd name="connsiteX2" fmla="*/ 1445552 w 1445552"/>
              <a:gd name="connsiteY2" fmla="*/ 163401 h 629288"/>
              <a:gd name="connsiteX0" fmla="*/ 0 w 1445552"/>
              <a:gd name="connsiteY0" fmla="*/ 654000 h 654000"/>
              <a:gd name="connsiteX1" fmla="*/ 763628 w 1445552"/>
              <a:gd name="connsiteY1" fmla="*/ 70138 h 654000"/>
              <a:gd name="connsiteX2" fmla="*/ 1445552 w 1445552"/>
              <a:gd name="connsiteY2" fmla="*/ 188113 h 654000"/>
              <a:gd name="connsiteX0" fmla="*/ 0 w 1445552"/>
              <a:gd name="connsiteY0" fmla="*/ 654000 h 654000"/>
              <a:gd name="connsiteX1" fmla="*/ 763628 w 1445552"/>
              <a:gd name="connsiteY1" fmla="*/ 70138 h 654000"/>
              <a:gd name="connsiteX2" fmla="*/ 1445552 w 1445552"/>
              <a:gd name="connsiteY2" fmla="*/ 188113 h 654000"/>
              <a:gd name="connsiteX0" fmla="*/ 0 w 1445552"/>
              <a:gd name="connsiteY0" fmla="*/ 624543 h 624543"/>
              <a:gd name="connsiteX1" fmla="*/ 763628 w 1445552"/>
              <a:gd name="connsiteY1" fmla="*/ 40681 h 624543"/>
              <a:gd name="connsiteX2" fmla="*/ 1445552 w 1445552"/>
              <a:gd name="connsiteY2" fmla="*/ 158656 h 624543"/>
              <a:gd name="connsiteX0" fmla="*/ 0 w 1445552"/>
              <a:gd name="connsiteY0" fmla="*/ 624543 h 624543"/>
              <a:gd name="connsiteX1" fmla="*/ 763628 w 1445552"/>
              <a:gd name="connsiteY1" fmla="*/ 40681 h 624543"/>
              <a:gd name="connsiteX2" fmla="*/ 1445552 w 1445552"/>
              <a:gd name="connsiteY2" fmla="*/ 158656 h 624543"/>
              <a:gd name="connsiteX0" fmla="*/ 0 w 1445552"/>
              <a:gd name="connsiteY0" fmla="*/ 541519 h 541519"/>
              <a:gd name="connsiteX1" fmla="*/ 385038 w 1445552"/>
              <a:gd name="connsiteY1" fmla="*/ 160506 h 541519"/>
              <a:gd name="connsiteX2" fmla="*/ 1445552 w 1445552"/>
              <a:gd name="connsiteY2" fmla="*/ 75632 h 54151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49929 h 549929"/>
              <a:gd name="connsiteX1" fmla="*/ 385038 w 1445552"/>
              <a:gd name="connsiteY1" fmla="*/ 168916 h 549929"/>
              <a:gd name="connsiteX2" fmla="*/ 1445552 w 1445552"/>
              <a:gd name="connsiteY2" fmla="*/ 84042 h 549929"/>
              <a:gd name="connsiteX0" fmla="*/ 0 w 1445552"/>
              <a:gd name="connsiteY0" fmla="*/ 556315 h 556315"/>
              <a:gd name="connsiteX1" fmla="*/ 431380 w 1445552"/>
              <a:gd name="connsiteY1" fmla="*/ 151760 h 556315"/>
              <a:gd name="connsiteX2" fmla="*/ 1445552 w 1445552"/>
              <a:gd name="connsiteY2" fmla="*/ 90428 h 556315"/>
              <a:gd name="connsiteX0" fmla="*/ 0 w 1445552"/>
              <a:gd name="connsiteY0" fmla="*/ 560083 h 560083"/>
              <a:gd name="connsiteX1" fmla="*/ 431380 w 1445552"/>
              <a:gd name="connsiteY1" fmla="*/ 155528 h 560083"/>
              <a:gd name="connsiteX2" fmla="*/ 1445552 w 1445552"/>
              <a:gd name="connsiteY2" fmla="*/ 94196 h 560083"/>
              <a:gd name="connsiteX0" fmla="*/ 0 w 1445552"/>
              <a:gd name="connsiteY0" fmla="*/ 554692 h 554692"/>
              <a:gd name="connsiteX1" fmla="*/ 391350 w 1445552"/>
              <a:gd name="connsiteY1" fmla="*/ 168611 h 554692"/>
              <a:gd name="connsiteX2" fmla="*/ 1445552 w 1445552"/>
              <a:gd name="connsiteY2" fmla="*/ 88805 h 55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5552" h="554692">
                <a:moveTo>
                  <a:pt x="0" y="554692"/>
                </a:moveTo>
                <a:cubicBezTo>
                  <a:pt x="71049" y="401301"/>
                  <a:pt x="174541" y="301683"/>
                  <a:pt x="391350" y="168611"/>
                </a:cubicBezTo>
                <a:cubicBezTo>
                  <a:pt x="617862" y="45217"/>
                  <a:pt x="1156888" y="-95604"/>
                  <a:pt x="1445552" y="88805"/>
                </a:cubicBezTo>
              </a:path>
            </a:pathLst>
          </a:custGeom>
          <a:ln w="19050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1CD2B-50CC-AECA-CB61-FB98F6375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43" y="5245903"/>
            <a:ext cx="378025" cy="462576"/>
          </a:xfrm>
          <a:prstGeom prst="rect">
            <a:avLst/>
          </a:prstGeom>
        </p:spPr>
      </p:pic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F360C9AB-4C6F-3A4C-6A75-9720F7446A03}"/>
              </a:ext>
            </a:extLst>
          </p:cNvPr>
          <p:cNvSpPr txBox="1">
            <a:spLocks/>
          </p:cNvSpPr>
          <p:nvPr/>
        </p:nvSpPr>
        <p:spPr>
          <a:xfrm>
            <a:off x="3955516" y="6188126"/>
            <a:ext cx="5191813" cy="2473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Simplified version of our framework, the tasks in blue boxes are not exhaustive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A7E3EF38-24D4-34CA-D931-6DD311FF80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4" y="578577"/>
            <a:ext cx="7774623" cy="625581"/>
          </a:xfrm>
        </p:spPr>
        <p:txBody>
          <a:bodyPr/>
          <a:lstStyle/>
          <a:p>
            <a:r>
              <a:rPr lang="en-GB" dirty="0"/>
              <a:t>Data-driven framework for Defence simulation studies</a:t>
            </a: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6D7461-2AE8-0674-2BAA-C781A07729EB}"/>
              </a:ext>
            </a:extLst>
          </p:cNvPr>
          <p:cNvSpPr/>
          <p:nvPr/>
        </p:nvSpPr>
        <p:spPr bwMode="auto">
          <a:xfrm>
            <a:off x="4887727" y="3734921"/>
            <a:ext cx="864518" cy="517226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310E54-A7A1-8DB9-D49E-80D0B99FFC93}"/>
              </a:ext>
            </a:extLst>
          </p:cNvPr>
          <p:cNvSpPr/>
          <p:nvPr/>
        </p:nvSpPr>
        <p:spPr bwMode="auto">
          <a:xfrm>
            <a:off x="3189624" y="1732172"/>
            <a:ext cx="725240" cy="517226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9D7252-2C12-E7F7-3F66-FEF6298915F6}"/>
              </a:ext>
            </a:extLst>
          </p:cNvPr>
          <p:cNvSpPr/>
          <p:nvPr/>
        </p:nvSpPr>
        <p:spPr bwMode="auto">
          <a:xfrm>
            <a:off x="4102230" y="1520948"/>
            <a:ext cx="768891" cy="350762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5398FFA-8859-2744-2B00-0BDA15C96C50}"/>
              </a:ext>
            </a:extLst>
          </p:cNvPr>
          <p:cNvSpPr/>
          <p:nvPr/>
        </p:nvSpPr>
        <p:spPr bwMode="auto">
          <a:xfrm>
            <a:off x="5037465" y="1466719"/>
            <a:ext cx="1102213" cy="383807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E27E34-84EF-A351-798B-35D9B3E826E3}"/>
              </a:ext>
            </a:extLst>
          </p:cNvPr>
          <p:cNvGrpSpPr/>
          <p:nvPr/>
        </p:nvGrpSpPr>
        <p:grpSpPr>
          <a:xfrm>
            <a:off x="511562" y="3764260"/>
            <a:ext cx="1024375" cy="517226"/>
            <a:chOff x="2995709" y="1176691"/>
            <a:chExt cx="1226169" cy="53218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5931F21-6EF8-862C-C40F-605AA0B53EDA}"/>
                </a:ext>
              </a:extLst>
            </p:cNvPr>
            <p:cNvSpPr/>
            <p:nvPr/>
          </p:nvSpPr>
          <p:spPr bwMode="auto">
            <a:xfrm>
              <a:off x="3099658" y="1176691"/>
              <a:ext cx="1034821" cy="53218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FBE86E-5789-7281-91E7-00566A6D144B}"/>
                </a:ext>
              </a:extLst>
            </p:cNvPr>
            <p:cNvSpPr txBox="1"/>
            <p:nvPr/>
          </p:nvSpPr>
          <p:spPr>
            <a:xfrm>
              <a:off x="2995709" y="1236839"/>
              <a:ext cx="1226169" cy="41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Present results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8D522E9-14FA-5A15-5955-3F16835D7FA2}"/>
              </a:ext>
            </a:extLst>
          </p:cNvPr>
          <p:cNvSpPr/>
          <p:nvPr/>
        </p:nvSpPr>
        <p:spPr bwMode="auto">
          <a:xfrm>
            <a:off x="4749027" y="2276067"/>
            <a:ext cx="1121917" cy="354833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17DD905-31D5-5759-D1E4-3909EE9D89DB}"/>
              </a:ext>
            </a:extLst>
          </p:cNvPr>
          <p:cNvSpPr/>
          <p:nvPr/>
        </p:nvSpPr>
        <p:spPr bwMode="auto">
          <a:xfrm>
            <a:off x="5826286" y="3007440"/>
            <a:ext cx="1088165" cy="344389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7A47110-81EA-3F82-31AF-814FFA4056A8}"/>
              </a:ext>
            </a:extLst>
          </p:cNvPr>
          <p:cNvSpPr/>
          <p:nvPr/>
        </p:nvSpPr>
        <p:spPr bwMode="auto">
          <a:xfrm>
            <a:off x="6270083" y="1598694"/>
            <a:ext cx="1088165" cy="344389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1647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600" dirty="0"/>
              <a:t>FOR PUBLIC RELEASE</a:t>
            </a:r>
            <a:endParaRPr lang="en-GB" sz="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EA0FFC-7D92-D971-255B-ABD24AD9E2E1}"/>
              </a:ext>
            </a:extLst>
          </p:cNvPr>
          <p:cNvSpPr/>
          <p:nvPr/>
        </p:nvSpPr>
        <p:spPr bwMode="auto">
          <a:xfrm>
            <a:off x="3624008" y="1326446"/>
            <a:ext cx="4941328" cy="121641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87B1DA8-477B-1BFA-9F1C-0B2C5A750A2A}"/>
              </a:ext>
            </a:extLst>
          </p:cNvPr>
          <p:cNvSpPr txBox="1">
            <a:spLocks/>
          </p:cNvSpPr>
          <p:nvPr/>
        </p:nvSpPr>
        <p:spPr>
          <a:xfrm>
            <a:off x="3687508" y="1382810"/>
            <a:ext cx="4877828" cy="11600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200" kern="0" dirty="0"/>
              <a:t>High-level goals of the project – the </a:t>
            </a:r>
            <a:r>
              <a:rPr lang="en-GB" sz="1200" b="1" kern="0" dirty="0"/>
              <a:t>“why”</a:t>
            </a:r>
          </a:p>
          <a:p>
            <a:pPr defTabSz="914400">
              <a:buFont typeface="+mj-lt"/>
              <a:buAutoNum type="arabicPeriod"/>
            </a:pPr>
            <a:r>
              <a:rPr lang="en-GB" sz="1200" kern="0" dirty="0"/>
              <a:t>Understand how we can employ ACPs* to support and enable specific mission types**</a:t>
            </a:r>
          </a:p>
          <a:p>
            <a:pPr defTabSz="914400">
              <a:buFont typeface="+mj-lt"/>
              <a:buAutoNum type="arabicPeriod"/>
            </a:pPr>
            <a:r>
              <a:rPr lang="en-GB" sz="1200" kern="0" dirty="0"/>
              <a:t>Collaborate with international partners to improve an existing simulation software capability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2F5D09-8177-A135-0EED-88F846277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4" y="555519"/>
            <a:ext cx="7774623" cy="625581"/>
          </a:xfrm>
        </p:spPr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400" i="1" dirty="0"/>
              <a:t>Exploring autonomous platforms through simulation wargaming and visual analytics</a:t>
            </a:r>
            <a:endParaRPr lang="en-GB" sz="3200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9E2F96-AD80-4F93-3201-5DEF1A949352}"/>
              </a:ext>
            </a:extLst>
          </p:cNvPr>
          <p:cNvSpPr/>
          <p:nvPr/>
        </p:nvSpPr>
        <p:spPr bwMode="auto">
          <a:xfrm>
            <a:off x="140709" y="1418061"/>
            <a:ext cx="3302090" cy="2462050"/>
          </a:xfrm>
          <a:prstGeom prst="ellipse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350FD-194E-F1FF-0042-56A4DFE26439}"/>
              </a:ext>
            </a:extLst>
          </p:cNvPr>
          <p:cNvSpPr txBox="1"/>
          <p:nvPr/>
        </p:nvSpPr>
        <p:spPr>
          <a:xfrm>
            <a:off x="438810" y="1513238"/>
            <a:ext cx="2637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Business understanding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12252-0CAF-F4F4-CA41-E1605E96649F}"/>
              </a:ext>
            </a:extLst>
          </p:cNvPr>
          <p:cNvGrpSpPr/>
          <p:nvPr/>
        </p:nvGrpSpPr>
        <p:grpSpPr>
          <a:xfrm>
            <a:off x="1002977" y="1714069"/>
            <a:ext cx="682385" cy="307723"/>
            <a:chOff x="3154680" y="1189106"/>
            <a:chExt cx="816810" cy="31662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7BCD6DD-46AE-940B-D06C-946DA42F8735}"/>
                </a:ext>
              </a:extLst>
            </p:cNvPr>
            <p:cNvSpPr/>
            <p:nvPr/>
          </p:nvSpPr>
          <p:spPr bwMode="auto">
            <a:xfrm>
              <a:off x="3154680" y="1220718"/>
              <a:ext cx="816810" cy="285008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ED9FB7-0356-D3BA-DE6D-59A0EA26BDA5}"/>
                </a:ext>
              </a:extLst>
            </p:cNvPr>
            <p:cNvSpPr txBox="1"/>
            <p:nvPr/>
          </p:nvSpPr>
          <p:spPr>
            <a:xfrm>
              <a:off x="3154680" y="1189106"/>
              <a:ext cx="816810" cy="2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Formulate the problem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3501BF-1F24-C775-7AFE-145C6AB97406}"/>
              </a:ext>
            </a:extLst>
          </p:cNvPr>
          <p:cNvGrpSpPr/>
          <p:nvPr/>
        </p:nvGrpSpPr>
        <p:grpSpPr>
          <a:xfrm>
            <a:off x="2338852" y="1834439"/>
            <a:ext cx="773725" cy="389395"/>
            <a:chOff x="3026258" y="1215414"/>
            <a:chExt cx="926144" cy="40065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E7820B2-DB1C-3386-3BD6-E33620EDC6F7}"/>
                </a:ext>
              </a:extLst>
            </p:cNvPr>
            <p:cNvSpPr/>
            <p:nvPr/>
          </p:nvSpPr>
          <p:spPr bwMode="auto">
            <a:xfrm>
              <a:off x="3116224" y="1224625"/>
              <a:ext cx="723798" cy="39144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AB1746-F420-982D-5085-230BF31BF275}"/>
                </a:ext>
              </a:extLst>
            </p:cNvPr>
            <p:cNvSpPr txBox="1"/>
            <p:nvPr/>
          </p:nvSpPr>
          <p:spPr>
            <a:xfrm>
              <a:off x="3026258" y="1215414"/>
              <a:ext cx="926144" cy="38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type of simulation (LVC)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E9EDAD-CC70-5900-0400-B251D14ECA86}"/>
              </a:ext>
            </a:extLst>
          </p:cNvPr>
          <p:cNvGrpSpPr/>
          <p:nvPr/>
        </p:nvGrpSpPr>
        <p:grpSpPr>
          <a:xfrm>
            <a:off x="415739" y="1929513"/>
            <a:ext cx="610310" cy="369331"/>
            <a:chOff x="1702157" y="857714"/>
            <a:chExt cx="730538" cy="38001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63C08C6-814B-2943-631D-01D7B43D1B24}"/>
                </a:ext>
              </a:extLst>
            </p:cNvPr>
            <p:cNvSpPr/>
            <p:nvPr/>
          </p:nvSpPr>
          <p:spPr bwMode="auto">
            <a:xfrm>
              <a:off x="1778169" y="857714"/>
              <a:ext cx="583541" cy="38001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2FB974-E579-2802-9A2E-FD3C8F75F4E7}"/>
                </a:ext>
              </a:extLst>
            </p:cNvPr>
            <p:cNvSpPr txBox="1"/>
            <p:nvPr/>
          </p:nvSpPr>
          <p:spPr>
            <a:xfrm>
              <a:off x="1702157" y="857714"/>
              <a:ext cx="730538" cy="38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business objectives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27C66C-BD5B-53B8-4C6D-364676D4F480}"/>
              </a:ext>
            </a:extLst>
          </p:cNvPr>
          <p:cNvGrpSpPr/>
          <p:nvPr/>
        </p:nvGrpSpPr>
        <p:grpSpPr>
          <a:xfrm>
            <a:off x="1649424" y="1713300"/>
            <a:ext cx="733769" cy="393148"/>
            <a:chOff x="2187428" y="2279754"/>
            <a:chExt cx="733769" cy="39314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6DB5277-472D-13F0-86B1-0631D0860172}"/>
                </a:ext>
              </a:extLst>
            </p:cNvPr>
            <p:cNvSpPr/>
            <p:nvPr/>
          </p:nvSpPr>
          <p:spPr bwMode="auto">
            <a:xfrm>
              <a:off x="2294417" y="2303570"/>
              <a:ext cx="524983" cy="36933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01861-2B95-0CC2-CD95-FF56CE9666DA}"/>
                </a:ext>
              </a:extLst>
            </p:cNvPr>
            <p:cNvSpPr txBox="1"/>
            <p:nvPr/>
          </p:nvSpPr>
          <p:spPr>
            <a:xfrm>
              <a:off x="2187428" y="2279754"/>
              <a:ext cx="733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Define data analysis objectives</a:t>
              </a:r>
            </a:p>
          </p:txBody>
        </p:sp>
      </p:grp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061336B9-F8FF-41DB-ABD7-0C774AD23308}"/>
              </a:ext>
            </a:extLst>
          </p:cNvPr>
          <p:cNvSpPr txBox="1">
            <a:spLocks/>
          </p:cNvSpPr>
          <p:nvPr/>
        </p:nvSpPr>
        <p:spPr>
          <a:xfrm>
            <a:off x="98742" y="6255913"/>
            <a:ext cx="3560792" cy="3459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* ACP = autonomous collaborative platform</a:t>
            </a:r>
            <a:br>
              <a:rPr lang="en-GB" sz="8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** Specific mission types are not included in this simplified description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F01B47-ECB4-943D-CBCD-1F83D7127F34}"/>
              </a:ext>
            </a:extLst>
          </p:cNvPr>
          <p:cNvSpPr/>
          <p:nvPr/>
        </p:nvSpPr>
        <p:spPr bwMode="auto">
          <a:xfrm>
            <a:off x="467687" y="1934253"/>
            <a:ext cx="499059" cy="364591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3853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600" dirty="0"/>
              <a:t>FOR PUBLIC RELEASE</a:t>
            </a:r>
            <a:endParaRPr lang="en-GB" sz="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EA0FFC-7D92-D971-255B-ABD24AD9E2E1}"/>
              </a:ext>
            </a:extLst>
          </p:cNvPr>
          <p:cNvSpPr/>
          <p:nvPr/>
        </p:nvSpPr>
        <p:spPr bwMode="auto">
          <a:xfrm>
            <a:off x="3624008" y="1326446"/>
            <a:ext cx="4941328" cy="121641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87B1DA8-477B-1BFA-9F1C-0B2C5A750A2A}"/>
              </a:ext>
            </a:extLst>
          </p:cNvPr>
          <p:cNvSpPr txBox="1">
            <a:spLocks/>
          </p:cNvSpPr>
          <p:nvPr/>
        </p:nvSpPr>
        <p:spPr>
          <a:xfrm>
            <a:off x="3687508" y="1382810"/>
            <a:ext cx="4877828" cy="11600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200" kern="0" dirty="0"/>
              <a:t>High-level goals of the project – the </a:t>
            </a:r>
            <a:r>
              <a:rPr lang="en-GB" sz="1200" b="1" kern="0" dirty="0"/>
              <a:t>“why”</a:t>
            </a:r>
          </a:p>
          <a:p>
            <a:pPr defTabSz="914400">
              <a:buFont typeface="+mj-lt"/>
              <a:buAutoNum type="arabicPeriod"/>
            </a:pPr>
            <a:r>
              <a:rPr lang="en-GB" sz="1200" kern="0" dirty="0"/>
              <a:t>Understand how we can employ ACPs* to support and enable specific mission types**</a:t>
            </a:r>
          </a:p>
          <a:p>
            <a:pPr defTabSz="914400">
              <a:buFont typeface="+mj-lt"/>
              <a:buAutoNum type="arabicPeriod"/>
            </a:pPr>
            <a:r>
              <a:rPr lang="en-GB" sz="1200" kern="0" dirty="0"/>
              <a:t>Collaborate with international partners to improve an existing simulation software capability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2F5D09-8177-A135-0EED-88F846277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4" y="555519"/>
            <a:ext cx="7774623" cy="625581"/>
          </a:xfrm>
        </p:spPr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400" i="1" dirty="0"/>
              <a:t>Exploring autonomous platforms through simulation wargaming and visual analytics</a:t>
            </a:r>
            <a:endParaRPr lang="en-GB" sz="3200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9E2F96-AD80-4F93-3201-5DEF1A949352}"/>
              </a:ext>
            </a:extLst>
          </p:cNvPr>
          <p:cNvSpPr/>
          <p:nvPr/>
        </p:nvSpPr>
        <p:spPr bwMode="auto">
          <a:xfrm>
            <a:off x="140709" y="1418061"/>
            <a:ext cx="3302090" cy="2462050"/>
          </a:xfrm>
          <a:prstGeom prst="ellipse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350FD-194E-F1FF-0042-56A4DFE26439}"/>
              </a:ext>
            </a:extLst>
          </p:cNvPr>
          <p:cNvSpPr txBox="1"/>
          <p:nvPr/>
        </p:nvSpPr>
        <p:spPr>
          <a:xfrm>
            <a:off x="438810" y="1513238"/>
            <a:ext cx="2637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Business understanding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12252-0CAF-F4F4-CA41-E1605E96649F}"/>
              </a:ext>
            </a:extLst>
          </p:cNvPr>
          <p:cNvGrpSpPr/>
          <p:nvPr/>
        </p:nvGrpSpPr>
        <p:grpSpPr>
          <a:xfrm>
            <a:off x="1002977" y="1714069"/>
            <a:ext cx="682385" cy="307723"/>
            <a:chOff x="3154680" y="1189106"/>
            <a:chExt cx="816810" cy="31662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7BCD6DD-46AE-940B-D06C-946DA42F8735}"/>
                </a:ext>
              </a:extLst>
            </p:cNvPr>
            <p:cNvSpPr/>
            <p:nvPr/>
          </p:nvSpPr>
          <p:spPr bwMode="auto">
            <a:xfrm>
              <a:off x="3154680" y="1220718"/>
              <a:ext cx="816810" cy="285008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ED9FB7-0356-D3BA-DE6D-59A0EA26BDA5}"/>
                </a:ext>
              </a:extLst>
            </p:cNvPr>
            <p:cNvSpPr txBox="1"/>
            <p:nvPr/>
          </p:nvSpPr>
          <p:spPr>
            <a:xfrm>
              <a:off x="3154680" y="1189106"/>
              <a:ext cx="816810" cy="2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Formulate the problem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3501BF-1F24-C775-7AFE-145C6AB97406}"/>
              </a:ext>
            </a:extLst>
          </p:cNvPr>
          <p:cNvGrpSpPr/>
          <p:nvPr/>
        </p:nvGrpSpPr>
        <p:grpSpPr>
          <a:xfrm>
            <a:off x="2338852" y="1834439"/>
            <a:ext cx="773725" cy="389395"/>
            <a:chOff x="3026258" y="1215414"/>
            <a:chExt cx="926144" cy="40065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E7820B2-DB1C-3386-3BD6-E33620EDC6F7}"/>
                </a:ext>
              </a:extLst>
            </p:cNvPr>
            <p:cNvSpPr/>
            <p:nvPr/>
          </p:nvSpPr>
          <p:spPr bwMode="auto">
            <a:xfrm>
              <a:off x="3116224" y="1224625"/>
              <a:ext cx="723798" cy="39144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AB1746-F420-982D-5085-230BF31BF275}"/>
                </a:ext>
              </a:extLst>
            </p:cNvPr>
            <p:cNvSpPr txBox="1"/>
            <p:nvPr/>
          </p:nvSpPr>
          <p:spPr>
            <a:xfrm>
              <a:off x="3026258" y="1215414"/>
              <a:ext cx="926144" cy="38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type of simulation (LVC)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E9EDAD-CC70-5900-0400-B251D14ECA86}"/>
              </a:ext>
            </a:extLst>
          </p:cNvPr>
          <p:cNvGrpSpPr/>
          <p:nvPr/>
        </p:nvGrpSpPr>
        <p:grpSpPr>
          <a:xfrm>
            <a:off x="415739" y="1929513"/>
            <a:ext cx="610310" cy="369331"/>
            <a:chOff x="1702157" y="857714"/>
            <a:chExt cx="730538" cy="38001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63C08C6-814B-2943-631D-01D7B43D1B24}"/>
                </a:ext>
              </a:extLst>
            </p:cNvPr>
            <p:cNvSpPr/>
            <p:nvPr/>
          </p:nvSpPr>
          <p:spPr bwMode="auto">
            <a:xfrm>
              <a:off x="1778169" y="857714"/>
              <a:ext cx="583541" cy="38001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2FB974-E579-2802-9A2E-FD3C8F75F4E7}"/>
                </a:ext>
              </a:extLst>
            </p:cNvPr>
            <p:cNvSpPr txBox="1"/>
            <p:nvPr/>
          </p:nvSpPr>
          <p:spPr>
            <a:xfrm>
              <a:off x="1702157" y="857714"/>
              <a:ext cx="730538" cy="38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business objectives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27C66C-BD5B-53B8-4C6D-364676D4F480}"/>
              </a:ext>
            </a:extLst>
          </p:cNvPr>
          <p:cNvGrpSpPr/>
          <p:nvPr/>
        </p:nvGrpSpPr>
        <p:grpSpPr>
          <a:xfrm>
            <a:off x="1649424" y="1713300"/>
            <a:ext cx="733769" cy="393148"/>
            <a:chOff x="2187428" y="2279754"/>
            <a:chExt cx="733769" cy="39314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6DB5277-472D-13F0-86B1-0631D0860172}"/>
                </a:ext>
              </a:extLst>
            </p:cNvPr>
            <p:cNvSpPr/>
            <p:nvPr/>
          </p:nvSpPr>
          <p:spPr bwMode="auto">
            <a:xfrm>
              <a:off x="2294417" y="2303570"/>
              <a:ext cx="524983" cy="36933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01861-2B95-0CC2-CD95-FF56CE9666DA}"/>
                </a:ext>
              </a:extLst>
            </p:cNvPr>
            <p:cNvSpPr txBox="1"/>
            <p:nvPr/>
          </p:nvSpPr>
          <p:spPr>
            <a:xfrm>
              <a:off x="2187428" y="2279754"/>
              <a:ext cx="733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Define data analysis objectives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C1354E-6DFE-D581-DDDC-31D317A4E5DB}"/>
              </a:ext>
            </a:extLst>
          </p:cNvPr>
          <p:cNvSpPr/>
          <p:nvPr/>
        </p:nvSpPr>
        <p:spPr bwMode="auto">
          <a:xfrm>
            <a:off x="3624008" y="2812633"/>
            <a:ext cx="4877828" cy="131493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90F15-14DA-BBDB-AA97-E04A6301A7F8}"/>
              </a:ext>
            </a:extLst>
          </p:cNvPr>
          <p:cNvSpPr txBox="1">
            <a:spLocks/>
          </p:cNvSpPr>
          <p:nvPr/>
        </p:nvSpPr>
        <p:spPr>
          <a:xfrm>
            <a:off x="3689845" y="2885030"/>
            <a:ext cx="4745818" cy="11864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200" kern="0" dirty="0"/>
              <a:t>Question(s) that needs to be addressed – the </a:t>
            </a:r>
            <a:r>
              <a:rPr lang="en-GB" sz="1200" b="1" kern="0" dirty="0"/>
              <a:t>“what”</a:t>
            </a:r>
          </a:p>
          <a:p>
            <a:pPr defTabSz="914400"/>
            <a:r>
              <a:rPr lang="en-GB" sz="1200" dirty="0"/>
              <a:t>How do the mission performance metrics vary across ACP employment concepts?</a:t>
            </a:r>
          </a:p>
          <a:p>
            <a:pPr defTabSz="914400"/>
            <a:r>
              <a:rPr lang="en-GB" sz="1200" dirty="0"/>
              <a:t>How are the ACP employment concepts influenced by force structure (e.g., number and type of ACPs)?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ADD097FD-226F-51DC-64F1-1F4709350C68}"/>
              </a:ext>
            </a:extLst>
          </p:cNvPr>
          <p:cNvCxnSpPr>
            <a:cxnSpLocks/>
            <a:stCxn id="6" idx="1"/>
            <a:endCxn id="10" idx="1"/>
          </p:cNvCxnSpPr>
          <p:nvPr/>
        </p:nvCxnSpPr>
        <p:spPr bwMode="auto">
          <a:xfrm rot="10800000" flipV="1">
            <a:off x="3624008" y="1934651"/>
            <a:ext cx="12700" cy="1535447"/>
          </a:xfrm>
          <a:prstGeom prst="bentConnector3">
            <a:avLst>
              <a:gd name="adj1" fmla="val 1800000"/>
            </a:avLst>
          </a:prstGeom>
          <a:noFill/>
          <a:ln w="9525" cap="flat" cmpd="sng" algn="ctr">
            <a:solidFill>
              <a:srgbClr val="EF821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1782753-CCFC-29C6-C118-10E298F8C894}"/>
              </a:ext>
            </a:extLst>
          </p:cNvPr>
          <p:cNvSpPr/>
          <p:nvPr/>
        </p:nvSpPr>
        <p:spPr bwMode="auto">
          <a:xfrm>
            <a:off x="997565" y="1738243"/>
            <a:ext cx="674931" cy="283549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6CC5FE59-0BB6-459F-493A-3ECFF089B1CA}"/>
              </a:ext>
            </a:extLst>
          </p:cNvPr>
          <p:cNvSpPr txBox="1">
            <a:spLocks/>
          </p:cNvSpPr>
          <p:nvPr/>
        </p:nvSpPr>
        <p:spPr>
          <a:xfrm>
            <a:off x="98742" y="6255913"/>
            <a:ext cx="3560792" cy="3459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* ACP = autonomous collaborative platform</a:t>
            </a:r>
            <a:br>
              <a:rPr lang="en-GB" sz="8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** Specific mission types are not included in this simplified description</a:t>
            </a:r>
          </a:p>
        </p:txBody>
      </p:sp>
    </p:spTree>
    <p:extLst>
      <p:ext uri="{BB962C8B-B14F-4D97-AF65-F5344CB8AC3E}">
        <p14:creationId xmlns:p14="http://schemas.microsoft.com/office/powerpoint/2010/main" val="624240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CE4C64-7491-20A4-AC79-A8BE05F226C6}"/>
              </a:ext>
            </a:extLst>
          </p:cNvPr>
          <p:cNvSpPr/>
          <p:nvPr/>
        </p:nvSpPr>
        <p:spPr bwMode="auto">
          <a:xfrm>
            <a:off x="3624008" y="2812633"/>
            <a:ext cx="4877828" cy="131493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600" dirty="0"/>
              <a:t>FOR PUBLIC RELEASE</a:t>
            </a:r>
            <a:endParaRPr lang="en-GB" sz="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EA0FFC-7D92-D971-255B-ABD24AD9E2E1}"/>
              </a:ext>
            </a:extLst>
          </p:cNvPr>
          <p:cNvSpPr/>
          <p:nvPr/>
        </p:nvSpPr>
        <p:spPr bwMode="auto">
          <a:xfrm>
            <a:off x="3624008" y="1326446"/>
            <a:ext cx="4941328" cy="121641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87B1DA8-477B-1BFA-9F1C-0B2C5A750A2A}"/>
              </a:ext>
            </a:extLst>
          </p:cNvPr>
          <p:cNvSpPr txBox="1">
            <a:spLocks/>
          </p:cNvSpPr>
          <p:nvPr/>
        </p:nvSpPr>
        <p:spPr>
          <a:xfrm>
            <a:off x="3687508" y="1382810"/>
            <a:ext cx="4877828" cy="11600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200" kern="0" dirty="0"/>
              <a:t>High-level goals of the project – the </a:t>
            </a:r>
            <a:r>
              <a:rPr lang="en-GB" sz="1200" b="1" kern="0" dirty="0"/>
              <a:t>“why”</a:t>
            </a:r>
          </a:p>
          <a:p>
            <a:pPr defTabSz="914400">
              <a:buFont typeface="+mj-lt"/>
              <a:buAutoNum type="arabicPeriod"/>
            </a:pPr>
            <a:r>
              <a:rPr lang="en-GB" sz="1200" kern="0" dirty="0"/>
              <a:t>Understand how we can employ ACPs* to support and enable specific mission types**</a:t>
            </a:r>
          </a:p>
          <a:p>
            <a:pPr defTabSz="914400">
              <a:buFont typeface="+mj-lt"/>
              <a:buAutoNum type="arabicPeriod"/>
            </a:pPr>
            <a:r>
              <a:rPr lang="en-GB" sz="1200" kern="0" dirty="0"/>
              <a:t>Collaborate with international partners to improve an existing simulation software capability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03982EF-DAEC-2EBD-E62D-2D26C2384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9845" y="2885030"/>
            <a:ext cx="4745818" cy="1186482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/>
              <a:t>Question(s) that needs to be addressed – the </a:t>
            </a:r>
            <a:r>
              <a:rPr lang="en-GB" sz="1200" b="1" dirty="0"/>
              <a:t>“what”</a:t>
            </a:r>
          </a:p>
          <a:p>
            <a:pPr defTabSz="914400"/>
            <a:r>
              <a:rPr lang="en-GB" sz="1200" dirty="0"/>
              <a:t>How do the mission performance metrics vary across ACP employment concepts?</a:t>
            </a:r>
          </a:p>
          <a:p>
            <a:pPr defTabSz="914400"/>
            <a:r>
              <a:rPr lang="en-GB" sz="1200" dirty="0"/>
              <a:t>How are the ACP employment concepts influenced by force structure (e.g., number and type of ACPs)?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8B91898-D11B-B1BE-164D-A92C4465DE52}"/>
              </a:ext>
            </a:extLst>
          </p:cNvPr>
          <p:cNvSpPr/>
          <p:nvPr/>
        </p:nvSpPr>
        <p:spPr bwMode="auto">
          <a:xfrm>
            <a:off x="3655758" y="4426549"/>
            <a:ext cx="4909578" cy="142324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9758B4-1D3D-54AF-A500-0AC658788C6D}"/>
              </a:ext>
            </a:extLst>
          </p:cNvPr>
          <p:cNvGrpSpPr/>
          <p:nvPr/>
        </p:nvGrpSpPr>
        <p:grpSpPr>
          <a:xfrm>
            <a:off x="3574748" y="4675066"/>
            <a:ext cx="193115" cy="322399"/>
            <a:chOff x="2529616" y="1098808"/>
            <a:chExt cx="661604" cy="110452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D27137-B8C4-7B4F-A8CD-8F4E07DEB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9616" y="1541727"/>
              <a:ext cx="661604" cy="66160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6E86701-D801-4440-978D-6CF3F614F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8665"/>
            <a:stretch/>
          </p:blipFill>
          <p:spPr>
            <a:xfrm>
              <a:off x="2588139" y="1098808"/>
              <a:ext cx="544558" cy="44291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334437F-1A7C-DDE7-880B-CAB2D6824D6F}"/>
              </a:ext>
            </a:extLst>
          </p:cNvPr>
          <p:cNvGrpSpPr/>
          <p:nvPr/>
        </p:nvGrpSpPr>
        <p:grpSpPr>
          <a:xfrm>
            <a:off x="3566435" y="5171470"/>
            <a:ext cx="209740" cy="351237"/>
            <a:chOff x="977263" y="1095383"/>
            <a:chExt cx="661604" cy="110794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5E0EA06-629C-768F-37FF-DD6313A05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7263" y="1541727"/>
              <a:ext cx="661604" cy="66160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E4E25D1-8A8E-254F-73C6-D88B84A04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2288" y="1095383"/>
              <a:ext cx="471554" cy="433448"/>
            </a:xfrm>
            <a:prstGeom prst="rect">
              <a:avLst/>
            </a:prstGeom>
          </p:spPr>
        </p:pic>
      </p:grp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ABE27BC5-B94A-9F93-4B0D-760C6F666C83}"/>
              </a:ext>
            </a:extLst>
          </p:cNvPr>
          <p:cNvSpPr txBox="1">
            <a:spLocks/>
          </p:cNvSpPr>
          <p:nvPr/>
        </p:nvSpPr>
        <p:spPr>
          <a:xfrm>
            <a:off x="3686852" y="4452633"/>
            <a:ext cx="4814984" cy="13971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200" kern="0" dirty="0">
                <a:sym typeface="Wingdings" panose="05000000000000000000" pitchFamily="2" charset="2"/>
              </a:rPr>
              <a:t>The outcomes of analysis </a:t>
            </a:r>
          </a:p>
          <a:p>
            <a:pPr defTabSz="914400"/>
            <a:r>
              <a:rPr lang="en-GB" sz="1200" kern="0" dirty="0">
                <a:sym typeface="Wingdings" panose="05000000000000000000" pitchFamily="2" charset="2"/>
              </a:rPr>
              <a:t>Collect </a:t>
            </a:r>
            <a:r>
              <a:rPr lang="en-GB" sz="1200" i="1" kern="0" dirty="0">
                <a:sym typeface="Wingdings" panose="05000000000000000000" pitchFamily="2" charset="2"/>
              </a:rPr>
              <a:t>qualitative</a:t>
            </a:r>
            <a:r>
              <a:rPr lang="en-GB" sz="1200" kern="0" dirty="0">
                <a:sym typeface="Wingdings" panose="05000000000000000000" pitchFamily="2" charset="2"/>
              </a:rPr>
              <a:t> data (descriptions) on different </a:t>
            </a:r>
            <a:r>
              <a:rPr lang="en-GB" sz="1200" b="1" kern="0" dirty="0">
                <a:sym typeface="Wingdings" panose="05000000000000000000" pitchFamily="2" charset="2"/>
              </a:rPr>
              <a:t>ACP* employment concepts</a:t>
            </a:r>
          </a:p>
          <a:p>
            <a:pPr defTabSz="914400"/>
            <a:r>
              <a:rPr lang="en-GB" sz="1200" i="1" kern="0" dirty="0">
                <a:sym typeface="Wingdings" panose="05000000000000000000" pitchFamily="2" charset="2"/>
              </a:rPr>
              <a:t>Quantify</a:t>
            </a:r>
            <a:r>
              <a:rPr lang="en-GB" sz="1200" kern="0" dirty="0">
                <a:sym typeface="Wingdings" panose="05000000000000000000" pitchFamily="2" charset="2"/>
              </a:rPr>
              <a:t> the </a:t>
            </a:r>
            <a:r>
              <a:rPr lang="en-GB" sz="1200" b="1" kern="0" dirty="0">
                <a:sym typeface="Wingdings" panose="05000000000000000000" pitchFamily="2" charset="2"/>
              </a:rPr>
              <a:t>contribution of ACPs on the kill chain</a:t>
            </a:r>
          </a:p>
          <a:p>
            <a:pPr defTabSz="914400"/>
            <a:r>
              <a:rPr lang="en-GB" sz="1200" i="1" kern="0" dirty="0">
                <a:sym typeface="Wingdings" panose="05000000000000000000" pitchFamily="2" charset="2"/>
              </a:rPr>
              <a:t>Quantify</a:t>
            </a:r>
            <a:r>
              <a:rPr lang="en-GB" sz="1200" kern="0" dirty="0">
                <a:sym typeface="Wingdings" panose="05000000000000000000" pitchFamily="2" charset="2"/>
              </a:rPr>
              <a:t> the </a:t>
            </a:r>
            <a:r>
              <a:rPr lang="en-GB" sz="1200" b="1" kern="0" dirty="0">
                <a:sym typeface="Wingdings" panose="05000000000000000000" pitchFamily="2" charset="2"/>
              </a:rPr>
              <a:t>impact of ACPs on mission outcomes </a:t>
            </a:r>
            <a:r>
              <a:rPr lang="en-GB" sz="1200" kern="0" dirty="0">
                <a:sym typeface="Wingdings" panose="05000000000000000000" pitchFamily="2" charset="2"/>
              </a:rPr>
              <a:t>(e.g., success rate, survivability, time to target)</a:t>
            </a:r>
          </a:p>
          <a:p>
            <a:pPr defTabSz="914400"/>
            <a:endParaRPr lang="en-GB" sz="1200" kern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2F5D09-8177-A135-0EED-88F846277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4" y="555519"/>
            <a:ext cx="7774623" cy="625581"/>
          </a:xfrm>
        </p:spPr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400" i="1" dirty="0"/>
              <a:t>Exploring autonomous platforms through simulation wargaming and visual analytics</a:t>
            </a:r>
            <a:endParaRPr lang="en-GB" sz="3200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9E2F96-AD80-4F93-3201-5DEF1A949352}"/>
              </a:ext>
            </a:extLst>
          </p:cNvPr>
          <p:cNvSpPr/>
          <p:nvPr/>
        </p:nvSpPr>
        <p:spPr bwMode="auto">
          <a:xfrm>
            <a:off x="140709" y="1418061"/>
            <a:ext cx="3302090" cy="2462050"/>
          </a:xfrm>
          <a:prstGeom prst="ellipse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350FD-194E-F1FF-0042-56A4DFE26439}"/>
              </a:ext>
            </a:extLst>
          </p:cNvPr>
          <p:cNvSpPr txBox="1"/>
          <p:nvPr/>
        </p:nvSpPr>
        <p:spPr>
          <a:xfrm>
            <a:off x="438810" y="1513238"/>
            <a:ext cx="2637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Business understanding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12252-0CAF-F4F4-CA41-E1605E96649F}"/>
              </a:ext>
            </a:extLst>
          </p:cNvPr>
          <p:cNvGrpSpPr/>
          <p:nvPr/>
        </p:nvGrpSpPr>
        <p:grpSpPr>
          <a:xfrm>
            <a:off x="1002977" y="1714069"/>
            <a:ext cx="682385" cy="307723"/>
            <a:chOff x="3154680" y="1189106"/>
            <a:chExt cx="816810" cy="31662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7BCD6DD-46AE-940B-D06C-946DA42F8735}"/>
                </a:ext>
              </a:extLst>
            </p:cNvPr>
            <p:cNvSpPr/>
            <p:nvPr/>
          </p:nvSpPr>
          <p:spPr bwMode="auto">
            <a:xfrm>
              <a:off x="3154680" y="1220718"/>
              <a:ext cx="816810" cy="285008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ED9FB7-0356-D3BA-DE6D-59A0EA26BDA5}"/>
                </a:ext>
              </a:extLst>
            </p:cNvPr>
            <p:cNvSpPr txBox="1"/>
            <p:nvPr/>
          </p:nvSpPr>
          <p:spPr>
            <a:xfrm>
              <a:off x="3154680" y="1189106"/>
              <a:ext cx="816810" cy="2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Formulate the problem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3501BF-1F24-C775-7AFE-145C6AB97406}"/>
              </a:ext>
            </a:extLst>
          </p:cNvPr>
          <p:cNvGrpSpPr/>
          <p:nvPr/>
        </p:nvGrpSpPr>
        <p:grpSpPr>
          <a:xfrm>
            <a:off x="2338852" y="1834439"/>
            <a:ext cx="773725" cy="389395"/>
            <a:chOff x="3026258" y="1215414"/>
            <a:chExt cx="926144" cy="40065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E7820B2-DB1C-3386-3BD6-E33620EDC6F7}"/>
                </a:ext>
              </a:extLst>
            </p:cNvPr>
            <p:cNvSpPr/>
            <p:nvPr/>
          </p:nvSpPr>
          <p:spPr bwMode="auto">
            <a:xfrm>
              <a:off x="3116224" y="1224625"/>
              <a:ext cx="723798" cy="39144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AB1746-F420-982D-5085-230BF31BF275}"/>
                </a:ext>
              </a:extLst>
            </p:cNvPr>
            <p:cNvSpPr txBox="1"/>
            <p:nvPr/>
          </p:nvSpPr>
          <p:spPr>
            <a:xfrm>
              <a:off x="3026258" y="1215414"/>
              <a:ext cx="926144" cy="38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type of simulation (LVC)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E9EDAD-CC70-5900-0400-B251D14ECA86}"/>
              </a:ext>
            </a:extLst>
          </p:cNvPr>
          <p:cNvGrpSpPr/>
          <p:nvPr/>
        </p:nvGrpSpPr>
        <p:grpSpPr>
          <a:xfrm>
            <a:off x="415739" y="1929513"/>
            <a:ext cx="610310" cy="369331"/>
            <a:chOff x="1702157" y="857714"/>
            <a:chExt cx="730538" cy="38001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63C08C6-814B-2943-631D-01D7B43D1B24}"/>
                </a:ext>
              </a:extLst>
            </p:cNvPr>
            <p:cNvSpPr/>
            <p:nvPr/>
          </p:nvSpPr>
          <p:spPr bwMode="auto">
            <a:xfrm>
              <a:off x="1778169" y="857714"/>
              <a:ext cx="583541" cy="38001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2FB974-E579-2802-9A2E-FD3C8F75F4E7}"/>
                </a:ext>
              </a:extLst>
            </p:cNvPr>
            <p:cNvSpPr txBox="1"/>
            <p:nvPr/>
          </p:nvSpPr>
          <p:spPr>
            <a:xfrm>
              <a:off x="1702157" y="857714"/>
              <a:ext cx="730538" cy="38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business objectives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27C66C-BD5B-53B8-4C6D-364676D4F480}"/>
              </a:ext>
            </a:extLst>
          </p:cNvPr>
          <p:cNvGrpSpPr/>
          <p:nvPr/>
        </p:nvGrpSpPr>
        <p:grpSpPr>
          <a:xfrm>
            <a:off x="1649424" y="1713300"/>
            <a:ext cx="733769" cy="393148"/>
            <a:chOff x="2187428" y="2279754"/>
            <a:chExt cx="733769" cy="39314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6DB5277-472D-13F0-86B1-0631D0860172}"/>
                </a:ext>
              </a:extLst>
            </p:cNvPr>
            <p:cNvSpPr/>
            <p:nvPr/>
          </p:nvSpPr>
          <p:spPr bwMode="auto">
            <a:xfrm>
              <a:off x="2294417" y="2303570"/>
              <a:ext cx="524983" cy="36933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01861-2B95-0CC2-CD95-FF56CE9666DA}"/>
                </a:ext>
              </a:extLst>
            </p:cNvPr>
            <p:cNvSpPr txBox="1"/>
            <p:nvPr/>
          </p:nvSpPr>
          <p:spPr>
            <a:xfrm>
              <a:off x="2187428" y="2279754"/>
              <a:ext cx="733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Define data analysis objectives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2F4623-2E7B-0647-06E8-EB286F368081}"/>
              </a:ext>
            </a:extLst>
          </p:cNvPr>
          <p:cNvSpPr/>
          <p:nvPr/>
        </p:nvSpPr>
        <p:spPr bwMode="auto">
          <a:xfrm>
            <a:off x="1756414" y="1723542"/>
            <a:ext cx="523136" cy="382906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81AB1F-71CC-BFBD-E09D-C1A47176F8EC}"/>
              </a:ext>
            </a:extLst>
          </p:cNvPr>
          <p:cNvSpPr txBox="1">
            <a:spLocks/>
          </p:cNvSpPr>
          <p:nvPr/>
        </p:nvSpPr>
        <p:spPr>
          <a:xfrm>
            <a:off x="98742" y="6255913"/>
            <a:ext cx="3560792" cy="3459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* ACP = autonomous collaborative platform</a:t>
            </a:r>
            <a:br>
              <a:rPr lang="en-GB" sz="800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** Specific mission types are not included in this simplified description</a:t>
            </a:r>
          </a:p>
        </p:txBody>
      </p:sp>
    </p:spTree>
    <p:extLst>
      <p:ext uri="{BB962C8B-B14F-4D97-AF65-F5344CB8AC3E}">
        <p14:creationId xmlns:p14="http://schemas.microsoft.com/office/powerpoint/2010/main" val="153949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ED99A8E5-F12F-2154-4614-0F73ECFB5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30" y="1824948"/>
            <a:ext cx="3434647" cy="218156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14" y="549191"/>
            <a:ext cx="6613289" cy="625581"/>
          </a:xfrm>
        </p:spPr>
        <p:txBody>
          <a:bodyPr/>
          <a:lstStyle/>
          <a:p>
            <a:r>
              <a:rPr lang="en-GB" dirty="0"/>
              <a:t>The reality of Defence simulation problems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A8EE-556C-1524-BC42-606964D73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91" y="1809000"/>
            <a:ext cx="3450287" cy="21915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A33D780D-299A-9D7B-FA6A-A97E6F1B691A}"/>
              </a:ext>
            </a:extLst>
          </p:cNvPr>
          <p:cNvGrpSpPr/>
          <p:nvPr/>
        </p:nvGrpSpPr>
        <p:grpSpPr>
          <a:xfrm>
            <a:off x="458392" y="1287801"/>
            <a:ext cx="3700659" cy="637261"/>
            <a:chOff x="458392" y="1287801"/>
            <a:chExt cx="3700659" cy="637261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72BCE4B0-0588-AED1-8389-C4A629EFC64F}"/>
                </a:ext>
              </a:extLst>
            </p:cNvPr>
            <p:cNvSpPr/>
            <p:nvPr/>
          </p:nvSpPr>
          <p:spPr bwMode="auto">
            <a:xfrm>
              <a:off x="458392" y="1287801"/>
              <a:ext cx="3450285" cy="452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97" name="Text Placeholder 3">
              <a:extLst>
                <a:ext uri="{FF2B5EF4-FFF2-40B4-BE49-F238E27FC236}">
                  <a16:creationId xmlns:a16="http://schemas.microsoft.com/office/drawing/2014/main" id="{05324BC9-46B5-3ABD-2DF2-C44B56F14CF1}"/>
                </a:ext>
              </a:extLst>
            </p:cNvPr>
            <p:cNvSpPr txBox="1">
              <a:spLocks/>
            </p:cNvSpPr>
            <p:nvPr/>
          </p:nvSpPr>
          <p:spPr>
            <a:xfrm>
              <a:off x="776338" y="1299481"/>
              <a:ext cx="3382713" cy="625581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Fuzzy problem space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DD9E84-1E70-9AC8-BABB-402828BCEF77}"/>
              </a:ext>
            </a:extLst>
          </p:cNvPr>
          <p:cNvGrpSpPr/>
          <p:nvPr/>
        </p:nvGrpSpPr>
        <p:grpSpPr>
          <a:xfrm>
            <a:off x="329554" y="4347249"/>
            <a:ext cx="4162857" cy="515671"/>
            <a:chOff x="329554" y="4347249"/>
            <a:chExt cx="4162857" cy="5156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909DA1-862F-F43E-C0A2-59E49D9CC8FE}"/>
                </a:ext>
              </a:extLst>
            </p:cNvPr>
            <p:cNvSpPr/>
            <p:nvPr/>
          </p:nvSpPr>
          <p:spPr bwMode="auto">
            <a:xfrm>
              <a:off x="329554" y="4364791"/>
              <a:ext cx="4143386" cy="452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3" name="Text Placeholder 3">
              <a:extLst>
                <a:ext uri="{FF2B5EF4-FFF2-40B4-BE49-F238E27FC236}">
                  <a16:creationId xmlns:a16="http://schemas.microsoft.com/office/drawing/2014/main" id="{08257CF9-A8DB-655A-0E2D-D9D648C95365}"/>
                </a:ext>
              </a:extLst>
            </p:cNvPr>
            <p:cNvSpPr txBox="1">
              <a:spLocks/>
            </p:cNvSpPr>
            <p:nvPr/>
          </p:nvSpPr>
          <p:spPr>
            <a:xfrm>
              <a:off x="402365" y="4347249"/>
              <a:ext cx="4090046" cy="515671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Diverse stakeholder objectives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90BA04C-722F-3F67-1AE0-917FA43CE645}"/>
              </a:ext>
            </a:extLst>
          </p:cNvPr>
          <p:cNvGrpSpPr/>
          <p:nvPr/>
        </p:nvGrpSpPr>
        <p:grpSpPr>
          <a:xfrm>
            <a:off x="5092358" y="1278159"/>
            <a:ext cx="3886412" cy="515671"/>
            <a:chOff x="5092358" y="1278159"/>
            <a:chExt cx="3886412" cy="51567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0EAF74-C8C8-1B52-F727-D731D5B9773E}"/>
                </a:ext>
              </a:extLst>
            </p:cNvPr>
            <p:cNvSpPr/>
            <p:nvPr/>
          </p:nvSpPr>
          <p:spPr bwMode="auto">
            <a:xfrm>
              <a:off x="5092358" y="1286944"/>
              <a:ext cx="3385664" cy="452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" name="Text Placeholder 3">
              <a:extLst>
                <a:ext uri="{FF2B5EF4-FFF2-40B4-BE49-F238E27FC236}">
                  <a16:creationId xmlns:a16="http://schemas.microsoft.com/office/drawing/2014/main" id="{241D3991-D31A-EC72-62F9-A38868D78D31}"/>
                </a:ext>
              </a:extLst>
            </p:cNvPr>
            <p:cNvSpPr txBox="1">
              <a:spLocks/>
            </p:cNvSpPr>
            <p:nvPr/>
          </p:nvSpPr>
          <p:spPr>
            <a:xfrm>
              <a:off x="5179754" y="1278159"/>
              <a:ext cx="3799016" cy="515671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Complex data landscape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E93C802-D08A-7A0B-4F9B-7880E7D1EB45}"/>
              </a:ext>
            </a:extLst>
          </p:cNvPr>
          <p:cNvGrpSpPr/>
          <p:nvPr/>
        </p:nvGrpSpPr>
        <p:grpSpPr>
          <a:xfrm>
            <a:off x="5092358" y="1723581"/>
            <a:ext cx="3248329" cy="2423783"/>
            <a:chOff x="5502832" y="3496263"/>
            <a:chExt cx="3248329" cy="242378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86BDE50-3F24-D2A7-14BC-000819DE7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2832" y="3496263"/>
              <a:ext cx="3248329" cy="242378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EC3F41D-EE29-D97C-178E-F5A267717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754" y="4899685"/>
              <a:ext cx="448903" cy="54930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8F6884A-1B48-0E2E-E8E7-3162A1024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344" y="3603866"/>
              <a:ext cx="446179" cy="54597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B54683-EC74-C71A-5954-3AB7D73D2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3951" y="4757331"/>
              <a:ext cx="340786" cy="41700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C13DCE6-10A9-4BF5-84E9-2AB24E6DF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134" y="4353744"/>
              <a:ext cx="404888" cy="49544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5E68B6-72BC-86B0-374C-59480327E6F7}"/>
              </a:ext>
            </a:extLst>
          </p:cNvPr>
          <p:cNvGrpSpPr/>
          <p:nvPr/>
        </p:nvGrpSpPr>
        <p:grpSpPr>
          <a:xfrm>
            <a:off x="379876" y="4817558"/>
            <a:ext cx="3940630" cy="1270168"/>
            <a:chOff x="379876" y="4817558"/>
            <a:chExt cx="3940630" cy="12701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55A148-FF06-0FDC-0613-B941EE7E17FE}"/>
                </a:ext>
              </a:extLst>
            </p:cNvPr>
            <p:cNvGrpSpPr/>
            <p:nvPr/>
          </p:nvGrpSpPr>
          <p:grpSpPr>
            <a:xfrm>
              <a:off x="379876" y="5009310"/>
              <a:ext cx="3940630" cy="1078416"/>
              <a:chOff x="428614" y="4144510"/>
              <a:chExt cx="3940630" cy="107841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288E0F7-A82E-03D7-D780-6B52568C8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8614" y="4238315"/>
                <a:ext cx="982649" cy="98264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CDBAB8B-D3D1-0FE3-D972-5D639209E1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b="20665"/>
              <a:stretch/>
            </p:blipFill>
            <p:spPr>
              <a:xfrm>
                <a:off x="1296130" y="4144510"/>
                <a:ext cx="1325149" cy="105131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975ACCD-2EF1-F225-84B9-2E9D8145F1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b="14801"/>
              <a:stretch/>
            </p:blipFill>
            <p:spPr>
              <a:xfrm>
                <a:off x="3215892" y="4240277"/>
                <a:ext cx="1153352" cy="98264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8C7A407-258E-A0F7-62D7-E9A39B5B41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16514"/>
              <a:stretch/>
            </p:blipFill>
            <p:spPr>
              <a:xfrm>
                <a:off x="2307415" y="4168848"/>
                <a:ext cx="1199417" cy="1051312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7F1975-4D28-C8D4-051E-7C665ECC0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b="15714"/>
            <a:stretch/>
          </p:blipFill>
          <p:spPr>
            <a:xfrm>
              <a:off x="2078740" y="4817558"/>
              <a:ext cx="551723" cy="465023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7087283-E19D-C142-BBAD-1214EE1D8E72}"/>
              </a:ext>
            </a:extLst>
          </p:cNvPr>
          <p:cNvGrpSpPr/>
          <p:nvPr/>
        </p:nvGrpSpPr>
        <p:grpSpPr>
          <a:xfrm>
            <a:off x="4835384" y="4364790"/>
            <a:ext cx="4143386" cy="452768"/>
            <a:chOff x="4835384" y="4364791"/>
            <a:chExt cx="4143386" cy="45276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537AA9D-9980-67F1-DADA-AAA002E462CE}"/>
                </a:ext>
              </a:extLst>
            </p:cNvPr>
            <p:cNvSpPr/>
            <p:nvPr/>
          </p:nvSpPr>
          <p:spPr bwMode="auto">
            <a:xfrm>
              <a:off x="4835384" y="4364791"/>
              <a:ext cx="4143386" cy="4527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49" name="Text Placeholder 3">
              <a:extLst>
                <a:ext uri="{FF2B5EF4-FFF2-40B4-BE49-F238E27FC236}">
                  <a16:creationId xmlns:a16="http://schemas.microsoft.com/office/drawing/2014/main" id="{A2E7FB43-0985-0114-FAE6-6BCAEFA45ED0}"/>
                </a:ext>
              </a:extLst>
            </p:cNvPr>
            <p:cNvSpPr txBox="1">
              <a:spLocks/>
            </p:cNvSpPr>
            <p:nvPr/>
          </p:nvSpPr>
          <p:spPr>
            <a:xfrm>
              <a:off x="4975033" y="4375909"/>
              <a:ext cx="2971897" cy="441650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Large solution space</a:t>
              </a:r>
            </a:p>
          </p:txBody>
        </p:sp>
      </p:grpSp>
      <p:sp>
        <p:nvSpPr>
          <p:cNvPr id="51" name="Free-form: Shape 50">
            <a:extLst>
              <a:ext uri="{FF2B5EF4-FFF2-40B4-BE49-F238E27FC236}">
                <a16:creationId xmlns:a16="http://schemas.microsoft.com/office/drawing/2014/main" id="{83AD903D-673F-5D49-91CB-AF92D2395BE7}"/>
              </a:ext>
            </a:extLst>
          </p:cNvPr>
          <p:cNvSpPr/>
          <p:nvPr/>
        </p:nvSpPr>
        <p:spPr bwMode="auto">
          <a:xfrm rot="11993185">
            <a:off x="7849789" y="5529476"/>
            <a:ext cx="588101" cy="564267"/>
          </a:xfrm>
          <a:custGeom>
            <a:avLst/>
            <a:gdLst>
              <a:gd name="connsiteX0" fmla="*/ 0 w 781583"/>
              <a:gd name="connsiteY0" fmla="*/ 0 h 749908"/>
              <a:gd name="connsiteX1" fmla="*/ 657256 w 781583"/>
              <a:gd name="connsiteY1" fmla="*/ 0 h 749908"/>
              <a:gd name="connsiteX2" fmla="*/ 657256 w 781583"/>
              <a:gd name="connsiteY2" fmla="*/ 188463 h 749908"/>
              <a:gd name="connsiteX3" fmla="*/ 781583 w 781583"/>
              <a:gd name="connsiteY3" fmla="*/ 312790 h 749908"/>
              <a:gd name="connsiteX4" fmla="*/ 657256 w 781583"/>
              <a:gd name="connsiteY4" fmla="*/ 437117 h 749908"/>
              <a:gd name="connsiteX5" fmla="*/ 657256 w 781583"/>
              <a:gd name="connsiteY5" fmla="*/ 625581 h 749908"/>
              <a:gd name="connsiteX6" fmla="*/ 452955 w 781583"/>
              <a:gd name="connsiteY6" fmla="*/ 625581 h 749908"/>
              <a:gd name="connsiteX7" fmla="*/ 328628 w 781583"/>
              <a:gd name="connsiteY7" fmla="*/ 749908 h 749908"/>
              <a:gd name="connsiteX8" fmla="*/ 204301 w 781583"/>
              <a:gd name="connsiteY8" fmla="*/ 625581 h 749908"/>
              <a:gd name="connsiteX9" fmla="*/ 0 w 781583"/>
              <a:gd name="connsiteY9" fmla="*/ 625581 h 74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583" h="749908">
                <a:moveTo>
                  <a:pt x="0" y="0"/>
                </a:moveTo>
                <a:lnTo>
                  <a:pt x="657256" y="0"/>
                </a:lnTo>
                <a:lnTo>
                  <a:pt x="657256" y="188463"/>
                </a:lnTo>
                <a:cubicBezTo>
                  <a:pt x="725920" y="188463"/>
                  <a:pt x="781583" y="244126"/>
                  <a:pt x="781583" y="312790"/>
                </a:cubicBezTo>
                <a:cubicBezTo>
                  <a:pt x="781583" y="381454"/>
                  <a:pt x="725920" y="437117"/>
                  <a:pt x="657256" y="437117"/>
                </a:cubicBezTo>
                <a:lnTo>
                  <a:pt x="657256" y="625581"/>
                </a:lnTo>
                <a:lnTo>
                  <a:pt x="452955" y="625581"/>
                </a:lnTo>
                <a:cubicBezTo>
                  <a:pt x="452955" y="694245"/>
                  <a:pt x="397292" y="749908"/>
                  <a:pt x="328628" y="749908"/>
                </a:cubicBezTo>
                <a:cubicBezTo>
                  <a:pt x="259964" y="749908"/>
                  <a:pt x="204301" y="694245"/>
                  <a:pt x="204301" y="625581"/>
                </a:cubicBezTo>
                <a:lnTo>
                  <a:pt x="0" y="625581"/>
                </a:lnTo>
                <a:close/>
              </a:path>
            </a:pathLst>
          </a:custGeom>
          <a:solidFill>
            <a:srgbClr val="FAD1B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61" name="Free-form: Shape 60">
            <a:extLst>
              <a:ext uri="{FF2B5EF4-FFF2-40B4-BE49-F238E27FC236}">
                <a16:creationId xmlns:a16="http://schemas.microsoft.com/office/drawing/2014/main" id="{84D12255-ADEB-617F-608D-0A44B1B9E87A}"/>
              </a:ext>
            </a:extLst>
          </p:cNvPr>
          <p:cNvSpPr/>
          <p:nvPr/>
        </p:nvSpPr>
        <p:spPr bwMode="auto">
          <a:xfrm rot="1268390">
            <a:off x="5562518" y="5042760"/>
            <a:ext cx="494552" cy="564265"/>
          </a:xfrm>
          <a:custGeom>
            <a:avLst/>
            <a:gdLst>
              <a:gd name="connsiteX0" fmla="*/ 328628 w 657256"/>
              <a:gd name="connsiteY0" fmla="*/ 0 h 749905"/>
              <a:gd name="connsiteX1" fmla="*/ 443185 w 657256"/>
              <a:gd name="connsiteY1" fmla="*/ 75933 h 749905"/>
              <a:gd name="connsiteX2" fmla="*/ 452954 w 657256"/>
              <a:gd name="connsiteY2" fmla="*/ 124324 h 749905"/>
              <a:gd name="connsiteX3" fmla="*/ 657256 w 657256"/>
              <a:gd name="connsiteY3" fmla="*/ 124324 h 749905"/>
              <a:gd name="connsiteX4" fmla="*/ 657256 w 657256"/>
              <a:gd name="connsiteY4" fmla="*/ 312787 h 749905"/>
              <a:gd name="connsiteX5" fmla="*/ 532929 w 657256"/>
              <a:gd name="connsiteY5" fmla="*/ 437114 h 749905"/>
              <a:gd name="connsiteX6" fmla="*/ 657256 w 657256"/>
              <a:gd name="connsiteY6" fmla="*/ 561441 h 749905"/>
              <a:gd name="connsiteX7" fmla="*/ 657256 w 657256"/>
              <a:gd name="connsiteY7" fmla="*/ 749905 h 749905"/>
              <a:gd name="connsiteX8" fmla="*/ 452954 w 657256"/>
              <a:gd name="connsiteY8" fmla="*/ 749905 h 749905"/>
              <a:gd name="connsiteX9" fmla="*/ 328627 w 657256"/>
              <a:gd name="connsiteY9" fmla="*/ 625578 h 749905"/>
              <a:gd name="connsiteX10" fmla="*/ 204300 w 657256"/>
              <a:gd name="connsiteY10" fmla="*/ 749905 h 749905"/>
              <a:gd name="connsiteX11" fmla="*/ 0 w 657256"/>
              <a:gd name="connsiteY11" fmla="*/ 749905 h 749905"/>
              <a:gd name="connsiteX12" fmla="*/ 0 w 657256"/>
              <a:gd name="connsiteY12" fmla="*/ 561440 h 749905"/>
              <a:gd name="connsiteX13" fmla="*/ 124327 w 657256"/>
              <a:gd name="connsiteY13" fmla="*/ 437113 h 749905"/>
              <a:gd name="connsiteX14" fmla="*/ 0 w 657256"/>
              <a:gd name="connsiteY14" fmla="*/ 312786 h 749905"/>
              <a:gd name="connsiteX15" fmla="*/ 0 w 657256"/>
              <a:gd name="connsiteY15" fmla="*/ 124324 h 749905"/>
              <a:gd name="connsiteX16" fmla="*/ 204302 w 657256"/>
              <a:gd name="connsiteY16" fmla="*/ 124324 h 749905"/>
              <a:gd name="connsiteX17" fmla="*/ 214071 w 657256"/>
              <a:gd name="connsiteY17" fmla="*/ 75933 h 749905"/>
              <a:gd name="connsiteX18" fmla="*/ 328628 w 657256"/>
              <a:gd name="connsiteY18" fmla="*/ 0 h 74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57256" h="749905">
                <a:moveTo>
                  <a:pt x="328628" y="0"/>
                </a:moveTo>
                <a:cubicBezTo>
                  <a:pt x="380126" y="0"/>
                  <a:pt x="424311" y="31311"/>
                  <a:pt x="443185" y="75933"/>
                </a:cubicBezTo>
                <a:lnTo>
                  <a:pt x="452954" y="124324"/>
                </a:lnTo>
                <a:lnTo>
                  <a:pt x="657256" y="124324"/>
                </a:lnTo>
                <a:lnTo>
                  <a:pt x="657256" y="312787"/>
                </a:lnTo>
                <a:cubicBezTo>
                  <a:pt x="588592" y="312787"/>
                  <a:pt x="532929" y="368450"/>
                  <a:pt x="532929" y="437114"/>
                </a:cubicBezTo>
                <a:cubicBezTo>
                  <a:pt x="532929" y="505778"/>
                  <a:pt x="588592" y="561441"/>
                  <a:pt x="657256" y="561441"/>
                </a:cubicBezTo>
                <a:lnTo>
                  <a:pt x="657256" y="749905"/>
                </a:lnTo>
                <a:lnTo>
                  <a:pt x="452954" y="749905"/>
                </a:lnTo>
                <a:cubicBezTo>
                  <a:pt x="452954" y="681241"/>
                  <a:pt x="397291" y="625578"/>
                  <a:pt x="328627" y="625578"/>
                </a:cubicBezTo>
                <a:cubicBezTo>
                  <a:pt x="259963" y="625578"/>
                  <a:pt x="204300" y="681241"/>
                  <a:pt x="204300" y="749905"/>
                </a:cubicBezTo>
                <a:lnTo>
                  <a:pt x="0" y="749905"/>
                </a:lnTo>
                <a:lnTo>
                  <a:pt x="0" y="561440"/>
                </a:lnTo>
                <a:cubicBezTo>
                  <a:pt x="68664" y="561440"/>
                  <a:pt x="124327" y="505777"/>
                  <a:pt x="124327" y="437113"/>
                </a:cubicBezTo>
                <a:cubicBezTo>
                  <a:pt x="124327" y="368449"/>
                  <a:pt x="68664" y="312786"/>
                  <a:pt x="0" y="312786"/>
                </a:cubicBezTo>
                <a:lnTo>
                  <a:pt x="0" y="124324"/>
                </a:lnTo>
                <a:lnTo>
                  <a:pt x="204302" y="124324"/>
                </a:lnTo>
                <a:lnTo>
                  <a:pt x="214071" y="75933"/>
                </a:lnTo>
                <a:cubicBezTo>
                  <a:pt x="232945" y="31311"/>
                  <a:pt x="277130" y="0"/>
                  <a:pt x="328628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BDF7094-8E28-61BC-2C2C-90655A3CB706}"/>
              </a:ext>
            </a:extLst>
          </p:cNvPr>
          <p:cNvGrpSpPr/>
          <p:nvPr/>
        </p:nvGrpSpPr>
        <p:grpSpPr>
          <a:xfrm>
            <a:off x="5271653" y="4904194"/>
            <a:ext cx="2858763" cy="1288630"/>
            <a:chOff x="5271653" y="4904194"/>
            <a:chExt cx="2858763" cy="1288630"/>
          </a:xfrm>
        </p:grpSpPr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93F96E0C-FB12-A7F3-372E-4ABFB0E87DD1}"/>
                </a:ext>
              </a:extLst>
            </p:cNvPr>
            <p:cNvSpPr/>
            <p:nvPr/>
          </p:nvSpPr>
          <p:spPr bwMode="auto">
            <a:xfrm rot="15751439">
              <a:off x="5936933" y="4916111"/>
              <a:ext cx="588101" cy="564267"/>
            </a:xfrm>
            <a:custGeom>
              <a:avLst/>
              <a:gdLst>
                <a:gd name="connsiteX0" fmla="*/ 0 w 781583"/>
                <a:gd name="connsiteY0" fmla="*/ 0 h 749908"/>
                <a:gd name="connsiteX1" fmla="*/ 657256 w 781583"/>
                <a:gd name="connsiteY1" fmla="*/ 0 h 749908"/>
                <a:gd name="connsiteX2" fmla="*/ 657256 w 781583"/>
                <a:gd name="connsiteY2" fmla="*/ 188463 h 749908"/>
                <a:gd name="connsiteX3" fmla="*/ 781583 w 781583"/>
                <a:gd name="connsiteY3" fmla="*/ 312790 h 749908"/>
                <a:gd name="connsiteX4" fmla="*/ 657256 w 781583"/>
                <a:gd name="connsiteY4" fmla="*/ 437117 h 749908"/>
                <a:gd name="connsiteX5" fmla="*/ 657256 w 781583"/>
                <a:gd name="connsiteY5" fmla="*/ 625581 h 749908"/>
                <a:gd name="connsiteX6" fmla="*/ 452955 w 781583"/>
                <a:gd name="connsiteY6" fmla="*/ 625581 h 749908"/>
                <a:gd name="connsiteX7" fmla="*/ 328628 w 781583"/>
                <a:gd name="connsiteY7" fmla="*/ 749908 h 749908"/>
                <a:gd name="connsiteX8" fmla="*/ 204301 w 781583"/>
                <a:gd name="connsiteY8" fmla="*/ 625581 h 749908"/>
                <a:gd name="connsiteX9" fmla="*/ 0 w 781583"/>
                <a:gd name="connsiteY9" fmla="*/ 625581 h 74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1583" h="749908">
                  <a:moveTo>
                    <a:pt x="0" y="0"/>
                  </a:moveTo>
                  <a:lnTo>
                    <a:pt x="657256" y="0"/>
                  </a:lnTo>
                  <a:lnTo>
                    <a:pt x="657256" y="188463"/>
                  </a:lnTo>
                  <a:cubicBezTo>
                    <a:pt x="725920" y="188463"/>
                    <a:pt x="781583" y="244126"/>
                    <a:pt x="781583" y="312790"/>
                  </a:cubicBezTo>
                  <a:cubicBezTo>
                    <a:pt x="781583" y="381454"/>
                    <a:pt x="725920" y="437117"/>
                    <a:pt x="657256" y="437117"/>
                  </a:cubicBezTo>
                  <a:lnTo>
                    <a:pt x="657256" y="625581"/>
                  </a:lnTo>
                  <a:lnTo>
                    <a:pt x="452955" y="625581"/>
                  </a:lnTo>
                  <a:cubicBezTo>
                    <a:pt x="452955" y="694245"/>
                    <a:pt x="397292" y="749908"/>
                    <a:pt x="328628" y="749908"/>
                  </a:cubicBezTo>
                  <a:cubicBezTo>
                    <a:pt x="259964" y="749908"/>
                    <a:pt x="204301" y="694245"/>
                    <a:pt x="204301" y="625581"/>
                  </a:cubicBezTo>
                  <a:lnTo>
                    <a:pt x="0" y="625581"/>
                  </a:lnTo>
                  <a:close/>
                </a:path>
              </a:pathLst>
            </a:custGeom>
            <a:solidFill>
              <a:srgbClr val="FAD1B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B8F9D711-6DED-3F5B-4089-72A01E3C05E3}"/>
                </a:ext>
              </a:extLst>
            </p:cNvPr>
            <p:cNvSpPr/>
            <p:nvPr/>
          </p:nvSpPr>
          <p:spPr bwMode="auto">
            <a:xfrm rot="1297957">
              <a:off x="6482563" y="4927445"/>
              <a:ext cx="588101" cy="564265"/>
            </a:xfrm>
            <a:custGeom>
              <a:avLst/>
              <a:gdLst>
                <a:gd name="connsiteX0" fmla="*/ 328628 w 781583"/>
                <a:gd name="connsiteY0" fmla="*/ 0 h 749905"/>
                <a:gd name="connsiteX1" fmla="*/ 443185 w 781583"/>
                <a:gd name="connsiteY1" fmla="*/ 75933 h 749905"/>
                <a:gd name="connsiteX2" fmla="*/ 452955 w 781583"/>
                <a:gd name="connsiteY2" fmla="*/ 124324 h 749905"/>
                <a:gd name="connsiteX3" fmla="*/ 657256 w 781583"/>
                <a:gd name="connsiteY3" fmla="*/ 124324 h 749905"/>
                <a:gd name="connsiteX4" fmla="*/ 657256 w 781583"/>
                <a:gd name="connsiteY4" fmla="*/ 312787 h 749905"/>
                <a:gd name="connsiteX5" fmla="*/ 781583 w 781583"/>
                <a:gd name="connsiteY5" fmla="*/ 437114 h 749905"/>
                <a:gd name="connsiteX6" fmla="*/ 657256 w 781583"/>
                <a:gd name="connsiteY6" fmla="*/ 561441 h 749905"/>
                <a:gd name="connsiteX7" fmla="*/ 657256 w 781583"/>
                <a:gd name="connsiteY7" fmla="*/ 749905 h 749905"/>
                <a:gd name="connsiteX8" fmla="*/ 452954 w 781583"/>
                <a:gd name="connsiteY8" fmla="*/ 749905 h 749905"/>
                <a:gd name="connsiteX9" fmla="*/ 328627 w 781583"/>
                <a:gd name="connsiteY9" fmla="*/ 625578 h 749905"/>
                <a:gd name="connsiteX10" fmla="*/ 204300 w 781583"/>
                <a:gd name="connsiteY10" fmla="*/ 749905 h 749905"/>
                <a:gd name="connsiteX11" fmla="*/ 0 w 781583"/>
                <a:gd name="connsiteY11" fmla="*/ 749905 h 749905"/>
                <a:gd name="connsiteX12" fmla="*/ 0 w 781583"/>
                <a:gd name="connsiteY12" fmla="*/ 561440 h 749905"/>
                <a:gd name="connsiteX13" fmla="*/ 124327 w 781583"/>
                <a:gd name="connsiteY13" fmla="*/ 437113 h 749905"/>
                <a:gd name="connsiteX14" fmla="*/ 0 w 781583"/>
                <a:gd name="connsiteY14" fmla="*/ 312786 h 749905"/>
                <a:gd name="connsiteX15" fmla="*/ 0 w 781583"/>
                <a:gd name="connsiteY15" fmla="*/ 124324 h 749905"/>
                <a:gd name="connsiteX16" fmla="*/ 204302 w 781583"/>
                <a:gd name="connsiteY16" fmla="*/ 124324 h 749905"/>
                <a:gd name="connsiteX17" fmla="*/ 214071 w 781583"/>
                <a:gd name="connsiteY17" fmla="*/ 75933 h 749905"/>
                <a:gd name="connsiteX18" fmla="*/ 328628 w 781583"/>
                <a:gd name="connsiteY18" fmla="*/ 0 h 74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583" h="749905">
                  <a:moveTo>
                    <a:pt x="328628" y="0"/>
                  </a:moveTo>
                  <a:cubicBezTo>
                    <a:pt x="380126" y="0"/>
                    <a:pt x="424311" y="31311"/>
                    <a:pt x="443185" y="75933"/>
                  </a:cubicBezTo>
                  <a:lnTo>
                    <a:pt x="452955" y="124324"/>
                  </a:lnTo>
                  <a:lnTo>
                    <a:pt x="657256" y="124324"/>
                  </a:lnTo>
                  <a:lnTo>
                    <a:pt x="657256" y="312787"/>
                  </a:lnTo>
                  <a:cubicBezTo>
                    <a:pt x="725920" y="312787"/>
                    <a:pt x="781583" y="368450"/>
                    <a:pt x="781583" y="437114"/>
                  </a:cubicBezTo>
                  <a:cubicBezTo>
                    <a:pt x="781583" y="505778"/>
                    <a:pt x="725920" y="561441"/>
                    <a:pt x="657256" y="561441"/>
                  </a:cubicBezTo>
                  <a:lnTo>
                    <a:pt x="657256" y="749905"/>
                  </a:lnTo>
                  <a:lnTo>
                    <a:pt x="452954" y="749905"/>
                  </a:lnTo>
                  <a:cubicBezTo>
                    <a:pt x="452954" y="681241"/>
                    <a:pt x="397291" y="625578"/>
                    <a:pt x="328627" y="625578"/>
                  </a:cubicBezTo>
                  <a:cubicBezTo>
                    <a:pt x="259963" y="625578"/>
                    <a:pt x="204300" y="681241"/>
                    <a:pt x="204300" y="749905"/>
                  </a:cubicBezTo>
                  <a:lnTo>
                    <a:pt x="0" y="749905"/>
                  </a:lnTo>
                  <a:lnTo>
                    <a:pt x="0" y="561440"/>
                  </a:lnTo>
                  <a:cubicBezTo>
                    <a:pt x="68664" y="561440"/>
                    <a:pt x="124327" y="505777"/>
                    <a:pt x="124327" y="437113"/>
                  </a:cubicBezTo>
                  <a:cubicBezTo>
                    <a:pt x="124327" y="368449"/>
                    <a:pt x="68664" y="312786"/>
                    <a:pt x="0" y="312786"/>
                  </a:cubicBezTo>
                  <a:lnTo>
                    <a:pt x="0" y="124324"/>
                  </a:lnTo>
                  <a:lnTo>
                    <a:pt x="204302" y="124324"/>
                  </a:lnTo>
                  <a:lnTo>
                    <a:pt x="214071" y="75933"/>
                  </a:lnTo>
                  <a:cubicBezTo>
                    <a:pt x="232945" y="31311"/>
                    <a:pt x="277130" y="0"/>
                    <a:pt x="328628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595116F3-1FAA-C4B0-2933-1AEFFE4C1F72}"/>
                </a:ext>
              </a:extLst>
            </p:cNvPr>
            <p:cNvSpPr/>
            <p:nvPr/>
          </p:nvSpPr>
          <p:spPr bwMode="auto">
            <a:xfrm rot="598076">
              <a:off x="5821103" y="5378924"/>
              <a:ext cx="681651" cy="657815"/>
            </a:xfrm>
            <a:custGeom>
              <a:avLst/>
              <a:gdLst>
                <a:gd name="connsiteX0" fmla="*/ 452955 w 905910"/>
                <a:gd name="connsiteY0" fmla="*/ 0 h 874232"/>
                <a:gd name="connsiteX1" fmla="*/ 567512 w 905910"/>
                <a:gd name="connsiteY1" fmla="*/ 75933 h 874232"/>
                <a:gd name="connsiteX2" fmla="*/ 577282 w 905910"/>
                <a:gd name="connsiteY2" fmla="*/ 124324 h 874232"/>
                <a:gd name="connsiteX3" fmla="*/ 781583 w 905910"/>
                <a:gd name="connsiteY3" fmla="*/ 124324 h 874232"/>
                <a:gd name="connsiteX4" fmla="*/ 781583 w 905910"/>
                <a:gd name="connsiteY4" fmla="*/ 312787 h 874232"/>
                <a:gd name="connsiteX5" fmla="*/ 905910 w 905910"/>
                <a:gd name="connsiteY5" fmla="*/ 437114 h 874232"/>
                <a:gd name="connsiteX6" fmla="*/ 781583 w 905910"/>
                <a:gd name="connsiteY6" fmla="*/ 561441 h 874232"/>
                <a:gd name="connsiteX7" fmla="*/ 781583 w 905910"/>
                <a:gd name="connsiteY7" fmla="*/ 749905 h 874232"/>
                <a:gd name="connsiteX8" fmla="*/ 577281 w 905910"/>
                <a:gd name="connsiteY8" fmla="*/ 749905 h 874232"/>
                <a:gd name="connsiteX9" fmla="*/ 452954 w 905910"/>
                <a:gd name="connsiteY9" fmla="*/ 874232 h 874232"/>
                <a:gd name="connsiteX10" fmla="*/ 328627 w 905910"/>
                <a:gd name="connsiteY10" fmla="*/ 749905 h 874232"/>
                <a:gd name="connsiteX11" fmla="*/ 124327 w 905910"/>
                <a:gd name="connsiteY11" fmla="*/ 749905 h 874232"/>
                <a:gd name="connsiteX12" fmla="*/ 124327 w 905910"/>
                <a:gd name="connsiteY12" fmla="*/ 561440 h 874232"/>
                <a:gd name="connsiteX13" fmla="*/ 0 w 905910"/>
                <a:gd name="connsiteY13" fmla="*/ 437113 h 874232"/>
                <a:gd name="connsiteX14" fmla="*/ 124327 w 905910"/>
                <a:gd name="connsiteY14" fmla="*/ 312786 h 874232"/>
                <a:gd name="connsiteX15" fmla="*/ 124327 w 905910"/>
                <a:gd name="connsiteY15" fmla="*/ 124324 h 874232"/>
                <a:gd name="connsiteX16" fmla="*/ 328629 w 905910"/>
                <a:gd name="connsiteY16" fmla="*/ 124324 h 874232"/>
                <a:gd name="connsiteX17" fmla="*/ 338398 w 905910"/>
                <a:gd name="connsiteY17" fmla="*/ 75933 h 874232"/>
                <a:gd name="connsiteX18" fmla="*/ 452955 w 905910"/>
                <a:gd name="connsiteY18" fmla="*/ 0 h 87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10" h="874232">
                  <a:moveTo>
                    <a:pt x="452955" y="0"/>
                  </a:moveTo>
                  <a:cubicBezTo>
                    <a:pt x="504453" y="0"/>
                    <a:pt x="548638" y="31310"/>
                    <a:pt x="567512" y="75933"/>
                  </a:cubicBezTo>
                  <a:lnTo>
                    <a:pt x="577282" y="124324"/>
                  </a:lnTo>
                  <a:lnTo>
                    <a:pt x="781583" y="124324"/>
                  </a:lnTo>
                  <a:lnTo>
                    <a:pt x="781583" y="312787"/>
                  </a:lnTo>
                  <a:cubicBezTo>
                    <a:pt x="850247" y="312787"/>
                    <a:pt x="905910" y="368450"/>
                    <a:pt x="905910" y="437114"/>
                  </a:cubicBezTo>
                  <a:cubicBezTo>
                    <a:pt x="905910" y="505778"/>
                    <a:pt x="850247" y="561441"/>
                    <a:pt x="781583" y="561441"/>
                  </a:cubicBezTo>
                  <a:lnTo>
                    <a:pt x="781583" y="749905"/>
                  </a:lnTo>
                  <a:lnTo>
                    <a:pt x="577281" y="749905"/>
                  </a:lnTo>
                  <a:cubicBezTo>
                    <a:pt x="577281" y="818569"/>
                    <a:pt x="521618" y="874232"/>
                    <a:pt x="452954" y="874232"/>
                  </a:cubicBezTo>
                  <a:cubicBezTo>
                    <a:pt x="384290" y="874232"/>
                    <a:pt x="328627" y="818569"/>
                    <a:pt x="328627" y="749905"/>
                  </a:cubicBezTo>
                  <a:lnTo>
                    <a:pt x="124327" y="749905"/>
                  </a:lnTo>
                  <a:lnTo>
                    <a:pt x="124327" y="561440"/>
                  </a:lnTo>
                  <a:cubicBezTo>
                    <a:pt x="55663" y="561440"/>
                    <a:pt x="0" y="505777"/>
                    <a:pt x="0" y="437113"/>
                  </a:cubicBezTo>
                  <a:cubicBezTo>
                    <a:pt x="0" y="368449"/>
                    <a:pt x="55663" y="312786"/>
                    <a:pt x="124327" y="312786"/>
                  </a:cubicBezTo>
                  <a:lnTo>
                    <a:pt x="124327" y="124324"/>
                  </a:lnTo>
                  <a:lnTo>
                    <a:pt x="328629" y="124324"/>
                  </a:lnTo>
                  <a:lnTo>
                    <a:pt x="338398" y="75933"/>
                  </a:lnTo>
                  <a:cubicBezTo>
                    <a:pt x="357272" y="31310"/>
                    <a:pt x="401457" y="0"/>
                    <a:pt x="452955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D3495BF5-5CEB-E6B9-A8C3-5C4F310B2705}"/>
                </a:ext>
              </a:extLst>
            </p:cNvPr>
            <p:cNvSpPr/>
            <p:nvPr/>
          </p:nvSpPr>
          <p:spPr bwMode="auto">
            <a:xfrm rot="20241992">
              <a:off x="6892468" y="5398236"/>
              <a:ext cx="494552" cy="564265"/>
            </a:xfrm>
            <a:custGeom>
              <a:avLst/>
              <a:gdLst>
                <a:gd name="connsiteX0" fmla="*/ 328628 w 657256"/>
                <a:gd name="connsiteY0" fmla="*/ 0 h 749905"/>
                <a:gd name="connsiteX1" fmla="*/ 443185 w 657256"/>
                <a:gd name="connsiteY1" fmla="*/ 75933 h 749905"/>
                <a:gd name="connsiteX2" fmla="*/ 452954 w 657256"/>
                <a:gd name="connsiteY2" fmla="*/ 124324 h 749905"/>
                <a:gd name="connsiteX3" fmla="*/ 657256 w 657256"/>
                <a:gd name="connsiteY3" fmla="*/ 124324 h 749905"/>
                <a:gd name="connsiteX4" fmla="*/ 657256 w 657256"/>
                <a:gd name="connsiteY4" fmla="*/ 312787 h 749905"/>
                <a:gd name="connsiteX5" fmla="*/ 532929 w 657256"/>
                <a:gd name="connsiteY5" fmla="*/ 437114 h 749905"/>
                <a:gd name="connsiteX6" fmla="*/ 657256 w 657256"/>
                <a:gd name="connsiteY6" fmla="*/ 561441 h 749905"/>
                <a:gd name="connsiteX7" fmla="*/ 657256 w 657256"/>
                <a:gd name="connsiteY7" fmla="*/ 749905 h 749905"/>
                <a:gd name="connsiteX8" fmla="*/ 452954 w 657256"/>
                <a:gd name="connsiteY8" fmla="*/ 749905 h 749905"/>
                <a:gd name="connsiteX9" fmla="*/ 328627 w 657256"/>
                <a:gd name="connsiteY9" fmla="*/ 625578 h 749905"/>
                <a:gd name="connsiteX10" fmla="*/ 204300 w 657256"/>
                <a:gd name="connsiteY10" fmla="*/ 749905 h 749905"/>
                <a:gd name="connsiteX11" fmla="*/ 0 w 657256"/>
                <a:gd name="connsiteY11" fmla="*/ 749905 h 749905"/>
                <a:gd name="connsiteX12" fmla="*/ 0 w 657256"/>
                <a:gd name="connsiteY12" fmla="*/ 561440 h 749905"/>
                <a:gd name="connsiteX13" fmla="*/ 124327 w 657256"/>
                <a:gd name="connsiteY13" fmla="*/ 437113 h 749905"/>
                <a:gd name="connsiteX14" fmla="*/ 0 w 657256"/>
                <a:gd name="connsiteY14" fmla="*/ 312786 h 749905"/>
                <a:gd name="connsiteX15" fmla="*/ 0 w 657256"/>
                <a:gd name="connsiteY15" fmla="*/ 124324 h 749905"/>
                <a:gd name="connsiteX16" fmla="*/ 204302 w 657256"/>
                <a:gd name="connsiteY16" fmla="*/ 124324 h 749905"/>
                <a:gd name="connsiteX17" fmla="*/ 214071 w 657256"/>
                <a:gd name="connsiteY17" fmla="*/ 75933 h 749905"/>
                <a:gd name="connsiteX18" fmla="*/ 328628 w 657256"/>
                <a:gd name="connsiteY18" fmla="*/ 0 h 74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7256" h="749905">
                  <a:moveTo>
                    <a:pt x="328628" y="0"/>
                  </a:moveTo>
                  <a:cubicBezTo>
                    <a:pt x="380126" y="0"/>
                    <a:pt x="424311" y="31311"/>
                    <a:pt x="443185" y="75933"/>
                  </a:cubicBezTo>
                  <a:lnTo>
                    <a:pt x="452954" y="124324"/>
                  </a:lnTo>
                  <a:lnTo>
                    <a:pt x="657256" y="124324"/>
                  </a:lnTo>
                  <a:lnTo>
                    <a:pt x="657256" y="312787"/>
                  </a:lnTo>
                  <a:cubicBezTo>
                    <a:pt x="588592" y="312787"/>
                    <a:pt x="532929" y="368450"/>
                    <a:pt x="532929" y="437114"/>
                  </a:cubicBezTo>
                  <a:cubicBezTo>
                    <a:pt x="532929" y="505778"/>
                    <a:pt x="588592" y="561441"/>
                    <a:pt x="657256" y="561441"/>
                  </a:cubicBezTo>
                  <a:lnTo>
                    <a:pt x="657256" y="749905"/>
                  </a:lnTo>
                  <a:lnTo>
                    <a:pt x="452954" y="749905"/>
                  </a:lnTo>
                  <a:cubicBezTo>
                    <a:pt x="452954" y="681241"/>
                    <a:pt x="397291" y="625578"/>
                    <a:pt x="328627" y="625578"/>
                  </a:cubicBezTo>
                  <a:cubicBezTo>
                    <a:pt x="259963" y="625578"/>
                    <a:pt x="204300" y="681241"/>
                    <a:pt x="204300" y="749905"/>
                  </a:cubicBezTo>
                  <a:lnTo>
                    <a:pt x="0" y="749905"/>
                  </a:lnTo>
                  <a:lnTo>
                    <a:pt x="0" y="561440"/>
                  </a:lnTo>
                  <a:cubicBezTo>
                    <a:pt x="68664" y="561440"/>
                    <a:pt x="124327" y="505777"/>
                    <a:pt x="124327" y="437113"/>
                  </a:cubicBezTo>
                  <a:cubicBezTo>
                    <a:pt x="124327" y="368449"/>
                    <a:pt x="68664" y="312786"/>
                    <a:pt x="0" y="312786"/>
                  </a:cubicBezTo>
                  <a:lnTo>
                    <a:pt x="0" y="124324"/>
                  </a:lnTo>
                  <a:lnTo>
                    <a:pt x="204302" y="124324"/>
                  </a:lnTo>
                  <a:lnTo>
                    <a:pt x="214071" y="75933"/>
                  </a:lnTo>
                  <a:cubicBezTo>
                    <a:pt x="232945" y="31311"/>
                    <a:pt x="277130" y="0"/>
                    <a:pt x="328628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95A6E9DE-73E0-1079-99FF-E3BD15B089C0}"/>
                </a:ext>
              </a:extLst>
            </p:cNvPr>
            <p:cNvSpPr/>
            <p:nvPr/>
          </p:nvSpPr>
          <p:spPr bwMode="auto">
            <a:xfrm>
              <a:off x="7448765" y="5214011"/>
              <a:ext cx="681651" cy="564265"/>
            </a:xfrm>
            <a:custGeom>
              <a:avLst/>
              <a:gdLst>
                <a:gd name="connsiteX0" fmla="*/ 452955 w 905910"/>
                <a:gd name="connsiteY0" fmla="*/ 0 h 749905"/>
                <a:gd name="connsiteX1" fmla="*/ 567512 w 905910"/>
                <a:gd name="connsiteY1" fmla="*/ 75933 h 749905"/>
                <a:gd name="connsiteX2" fmla="*/ 577282 w 905910"/>
                <a:gd name="connsiteY2" fmla="*/ 124324 h 749905"/>
                <a:gd name="connsiteX3" fmla="*/ 781583 w 905910"/>
                <a:gd name="connsiteY3" fmla="*/ 124324 h 749905"/>
                <a:gd name="connsiteX4" fmla="*/ 781583 w 905910"/>
                <a:gd name="connsiteY4" fmla="*/ 312787 h 749905"/>
                <a:gd name="connsiteX5" fmla="*/ 905910 w 905910"/>
                <a:gd name="connsiteY5" fmla="*/ 437114 h 749905"/>
                <a:gd name="connsiteX6" fmla="*/ 781583 w 905910"/>
                <a:gd name="connsiteY6" fmla="*/ 561441 h 749905"/>
                <a:gd name="connsiteX7" fmla="*/ 781583 w 905910"/>
                <a:gd name="connsiteY7" fmla="*/ 749905 h 749905"/>
                <a:gd name="connsiteX8" fmla="*/ 577281 w 905910"/>
                <a:gd name="connsiteY8" fmla="*/ 749905 h 749905"/>
                <a:gd name="connsiteX9" fmla="*/ 452954 w 905910"/>
                <a:gd name="connsiteY9" fmla="*/ 625578 h 749905"/>
                <a:gd name="connsiteX10" fmla="*/ 328627 w 905910"/>
                <a:gd name="connsiteY10" fmla="*/ 749905 h 749905"/>
                <a:gd name="connsiteX11" fmla="*/ 124327 w 905910"/>
                <a:gd name="connsiteY11" fmla="*/ 749905 h 749905"/>
                <a:gd name="connsiteX12" fmla="*/ 124327 w 905910"/>
                <a:gd name="connsiteY12" fmla="*/ 561440 h 749905"/>
                <a:gd name="connsiteX13" fmla="*/ 0 w 905910"/>
                <a:gd name="connsiteY13" fmla="*/ 437113 h 749905"/>
                <a:gd name="connsiteX14" fmla="*/ 124327 w 905910"/>
                <a:gd name="connsiteY14" fmla="*/ 312786 h 749905"/>
                <a:gd name="connsiteX15" fmla="*/ 124327 w 905910"/>
                <a:gd name="connsiteY15" fmla="*/ 124324 h 749905"/>
                <a:gd name="connsiteX16" fmla="*/ 328629 w 905910"/>
                <a:gd name="connsiteY16" fmla="*/ 124324 h 749905"/>
                <a:gd name="connsiteX17" fmla="*/ 338398 w 905910"/>
                <a:gd name="connsiteY17" fmla="*/ 75933 h 749905"/>
                <a:gd name="connsiteX18" fmla="*/ 452955 w 905910"/>
                <a:gd name="connsiteY18" fmla="*/ 0 h 74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910" h="749905">
                  <a:moveTo>
                    <a:pt x="452955" y="0"/>
                  </a:moveTo>
                  <a:cubicBezTo>
                    <a:pt x="504453" y="0"/>
                    <a:pt x="548638" y="31310"/>
                    <a:pt x="567512" y="75933"/>
                  </a:cubicBezTo>
                  <a:lnTo>
                    <a:pt x="577282" y="124324"/>
                  </a:lnTo>
                  <a:lnTo>
                    <a:pt x="781583" y="124324"/>
                  </a:lnTo>
                  <a:lnTo>
                    <a:pt x="781583" y="312787"/>
                  </a:lnTo>
                  <a:cubicBezTo>
                    <a:pt x="850247" y="312787"/>
                    <a:pt x="905910" y="368450"/>
                    <a:pt x="905910" y="437114"/>
                  </a:cubicBezTo>
                  <a:cubicBezTo>
                    <a:pt x="905910" y="505778"/>
                    <a:pt x="850247" y="561441"/>
                    <a:pt x="781583" y="561441"/>
                  </a:cubicBezTo>
                  <a:lnTo>
                    <a:pt x="781583" y="749905"/>
                  </a:lnTo>
                  <a:lnTo>
                    <a:pt x="577281" y="749905"/>
                  </a:lnTo>
                  <a:cubicBezTo>
                    <a:pt x="577281" y="681241"/>
                    <a:pt x="521618" y="625578"/>
                    <a:pt x="452954" y="625578"/>
                  </a:cubicBezTo>
                  <a:cubicBezTo>
                    <a:pt x="384290" y="625578"/>
                    <a:pt x="328627" y="681241"/>
                    <a:pt x="328627" y="749905"/>
                  </a:cubicBezTo>
                  <a:lnTo>
                    <a:pt x="124327" y="749905"/>
                  </a:lnTo>
                  <a:lnTo>
                    <a:pt x="124327" y="561440"/>
                  </a:lnTo>
                  <a:cubicBezTo>
                    <a:pt x="55663" y="561440"/>
                    <a:pt x="0" y="505777"/>
                    <a:pt x="0" y="437113"/>
                  </a:cubicBezTo>
                  <a:cubicBezTo>
                    <a:pt x="0" y="368449"/>
                    <a:pt x="55663" y="312786"/>
                    <a:pt x="124327" y="312786"/>
                  </a:cubicBezTo>
                  <a:lnTo>
                    <a:pt x="124327" y="124324"/>
                  </a:lnTo>
                  <a:lnTo>
                    <a:pt x="328629" y="124324"/>
                  </a:lnTo>
                  <a:lnTo>
                    <a:pt x="338398" y="75933"/>
                  </a:lnTo>
                  <a:cubicBezTo>
                    <a:pt x="357272" y="31310"/>
                    <a:pt x="401457" y="0"/>
                    <a:pt x="452955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C83C31CB-7B8A-DD63-2BD8-14DEB6BF167A}"/>
                </a:ext>
              </a:extLst>
            </p:cNvPr>
            <p:cNvSpPr/>
            <p:nvPr/>
          </p:nvSpPr>
          <p:spPr bwMode="auto">
            <a:xfrm rot="1049493">
              <a:off x="7235733" y="4928017"/>
              <a:ext cx="494552" cy="470718"/>
            </a:xfrm>
            <a:custGeom>
              <a:avLst/>
              <a:gdLst>
                <a:gd name="connsiteX0" fmla="*/ 0 w 657256"/>
                <a:gd name="connsiteY0" fmla="*/ 0 h 625581"/>
                <a:gd name="connsiteX1" fmla="*/ 204302 w 657256"/>
                <a:gd name="connsiteY1" fmla="*/ 0 h 625581"/>
                <a:gd name="connsiteX2" fmla="*/ 204301 w 657256"/>
                <a:gd name="connsiteY2" fmla="*/ 3 h 625581"/>
                <a:gd name="connsiteX3" fmla="*/ 328628 w 657256"/>
                <a:gd name="connsiteY3" fmla="*/ 124330 h 625581"/>
                <a:gd name="connsiteX4" fmla="*/ 452955 w 657256"/>
                <a:gd name="connsiteY4" fmla="*/ 3 h 625581"/>
                <a:gd name="connsiteX5" fmla="*/ 452955 w 657256"/>
                <a:gd name="connsiteY5" fmla="*/ 0 h 625581"/>
                <a:gd name="connsiteX6" fmla="*/ 657256 w 657256"/>
                <a:gd name="connsiteY6" fmla="*/ 0 h 625581"/>
                <a:gd name="connsiteX7" fmla="*/ 657256 w 657256"/>
                <a:gd name="connsiteY7" fmla="*/ 188463 h 625581"/>
                <a:gd name="connsiteX8" fmla="*/ 532929 w 657256"/>
                <a:gd name="connsiteY8" fmla="*/ 312790 h 625581"/>
                <a:gd name="connsiteX9" fmla="*/ 657256 w 657256"/>
                <a:gd name="connsiteY9" fmla="*/ 437117 h 625581"/>
                <a:gd name="connsiteX10" fmla="*/ 657256 w 657256"/>
                <a:gd name="connsiteY10" fmla="*/ 625581 h 625581"/>
                <a:gd name="connsiteX11" fmla="*/ 452954 w 657256"/>
                <a:gd name="connsiteY11" fmla="*/ 625581 h 625581"/>
                <a:gd name="connsiteX12" fmla="*/ 328627 w 657256"/>
                <a:gd name="connsiteY12" fmla="*/ 501254 h 625581"/>
                <a:gd name="connsiteX13" fmla="*/ 204300 w 657256"/>
                <a:gd name="connsiteY13" fmla="*/ 625581 h 625581"/>
                <a:gd name="connsiteX14" fmla="*/ 0 w 657256"/>
                <a:gd name="connsiteY14" fmla="*/ 625581 h 625581"/>
                <a:gd name="connsiteX15" fmla="*/ 0 w 657256"/>
                <a:gd name="connsiteY15" fmla="*/ 437116 h 625581"/>
                <a:gd name="connsiteX16" fmla="*/ 124327 w 657256"/>
                <a:gd name="connsiteY16" fmla="*/ 312789 h 625581"/>
                <a:gd name="connsiteX17" fmla="*/ 0 w 657256"/>
                <a:gd name="connsiteY17" fmla="*/ 188462 h 62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7256" h="625581">
                  <a:moveTo>
                    <a:pt x="0" y="0"/>
                  </a:moveTo>
                  <a:lnTo>
                    <a:pt x="204302" y="0"/>
                  </a:lnTo>
                  <a:lnTo>
                    <a:pt x="204301" y="3"/>
                  </a:lnTo>
                  <a:cubicBezTo>
                    <a:pt x="204301" y="68667"/>
                    <a:pt x="259964" y="124330"/>
                    <a:pt x="328628" y="124330"/>
                  </a:cubicBezTo>
                  <a:cubicBezTo>
                    <a:pt x="397292" y="124330"/>
                    <a:pt x="452955" y="68667"/>
                    <a:pt x="452955" y="3"/>
                  </a:cubicBezTo>
                  <a:lnTo>
                    <a:pt x="452955" y="0"/>
                  </a:lnTo>
                  <a:lnTo>
                    <a:pt x="657256" y="0"/>
                  </a:lnTo>
                  <a:lnTo>
                    <a:pt x="657256" y="188463"/>
                  </a:lnTo>
                  <a:cubicBezTo>
                    <a:pt x="588592" y="188463"/>
                    <a:pt x="532929" y="244126"/>
                    <a:pt x="532929" y="312790"/>
                  </a:cubicBezTo>
                  <a:cubicBezTo>
                    <a:pt x="532929" y="381454"/>
                    <a:pt x="588592" y="437117"/>
                    <a:pt x="657256" y="437117"/>
                  </a:cubicBezTo>
                  <a:lnTo>
                    <a:pt x="657256" y="625581"/>
                  </a:lnTo>
                  <a:lnTo>
                    <a:pt x="452954" y="625581"/>
                  </a:lnTo>
                  <a:cubicBezTo>
                    <a:pt x="452954" y="556917"/>
                    <a:pt x="397291" y="501254"/>
                    <a:pt x="328627" y="501254"/>
                  </a:cubicBezTo>
                  <a:cubicBezTo>
                    <a:pt x="259963" y="501254"/>
                    <a:pt x="204300" y="556917"/>
                    <a:pt x="204300" y="625581"/>
                  </a:cubicBezTo>
                  <a:lnTo>
                    <a:pt x="0" y="625581"/>
                  </a:lnTo>
                  <a:lnTo>
                    <a:pt x="0" y="437116"/>
                  </a:lnTo>
                  <a:cubicBezTo>
                    <a:pt x="68664" y="437116"/>
                    <a:pt x="124327" y="381453"/>
                    <a:pt x="124327" y="312789"/>
                  </a:cubicBezTo>
                  <a:cubicBezTo>
                    <a:pt x="124327" y="244125"/>
                    <a:pt x="68664" y="188462"/>
                    <a:pt x="0" y="188462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AEE77D8F-FF51-4171-767E-6D155A82BF2B}"/>
                </a:ext>
              </a:extLst>
            </p:cNvPr>
            <p:cNvSpPr/>
            <p:nvPr/>
          </p:nvSpPr>
          <p:spPr bwMode="auto">
            <a:xfrm rot="20866702">
              <a:off x="6400741" y="5485302"/>
              <a:ext cx="588101" cy="564267"/>
            </a:xfrm>
            <a:custGeom>
              <a:avLst/>
              <a:gdLst>
                <a:gd name="connsiteX0" fmla="*/ 0 w 781583"/>
                <a:gd name="connsiteY0" fmla="*/ 0 h 749908"/>
                <a:gd name="connsiteX1" fmla="*/ 657256 w 781583"/>
                <a:gd name="connsiteY1" fmla="*/ 0 h 749908"/>
                <a:gd name="connsiteX2" fmla="*/ 657256 w 781583"/>
                <a:gd name="connsiteY2" fmla="*/ 188463 h 749908"/>
                <a:gd name="connsiteX3" fmla="*/ 781583 w 781583"/>
                <a:gd name="connsiteY3" fmla="*/ 312790 h 749908"/>
                <a:gd name="connsiteX4" fmla="*/ 657256 w 781583"/>
                <a:gd name="connsiteY4" fmla="*/ 437117 h 749908"/>
                <a:gd name="connsiteX5" fmla="*/ 657256 w 781583"/>
                <a:gd name="connsiteY5" fmla="*/ 625581 h 749908"/>
                <a:gd name="connsiteX6" fmla="*/ 452954 w 781583"/>
                <a:gd name="connsiteY6" fmla="*/ 625581 h 749908"/>
                <a:gd name="connsiteX7" fmla="*/ 328627 w 781583"/>
                <a:gd name="connsiteY7" fmla="*/ 749908 h 749908"/>
                <a:gd name="connsiteX8" fmla="*/ 204300 w 781583"/>
                <a:gd name="connsiteY8" fmla="*/ 625581 h 749908"/>
                <a:gd name="connsiteX9" fmla="*/ 0 w 781583"/>
                <a:gd name="connsiteY9" fmla="*/ 625581 h 749908"/>
                <a:gd name="connsiteX10" fmla="*/ 0 w 781583"/>
                <a:gd name="connsiteY10" fmla="*/ 437117 h 749908"/>
                <a:gd name="connsiteX11" fmla="*/ 124327 w 781583"/>
                <a:gd name="connsiteY11" fmla="*/ 312790 h 749908"/>
                <a:gd name="connsiteX12" fmla="*/ 0 w 781583"/>
                <a:gd name="connsiteY12" fmla="*/ 188463 h 749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1583" h="749908">
                  <a:moveTo>
                    <a:pt x="0" y="0"/>
                  </a:moveTo>
                  <a:lnTo>
                    <a:pt x="657256" y="0"/>
                  </a:lnTo>
                  <a:lnTo>
                    <a:pt x="657256" y="188463"/>
                  </a:lnTo>
                  <a:cubicBezTo>
                    <a:pt x="725920" y="188463"/>
                    <a:pt x="781583" y="244126"/>
                    <a:pt x="781583" y="312790"/>
                  </a:cubicBezTo>
                  <a:cubicBezTo>
                    <a:pt x="781583" y="381454"/>
                    <a:pt x="725920" y="437117"/>
                    <a:pt x="657256" y="437117"/>
                  </a:cubicBezTo>
                  <a:lnTo>
                    <a:pt x="657256" y="625581"/>
                  </a:lnTo>
                  <a:lnTo>
                    <a:pt x="452954" y="625581"/>
                  </a:lnTo>
                  <a:cubicBezTo>
                    <a:pt x="452954" y="694245"/>
                    <a:pt x="397291" y="749908"/>
                    <a:pt x="328627" y="749908"/>
                  </a:cubicBezTo>
                  <a:cubicBezTo>
                    <a:pt x="259963" y="749908"/>
                    <a:pt x="204300" y="694245"/>
                    <a:pt x="204300" y="625581"/>
                  </a:cubicBezTo>
                  <a:lnTo>
                    <a:pt x="0" y="625581"/>
                  </a:lnTo>
                  <a:lnTo>
                    <a:pt x="0" y="437117"/>
                  </a:lnTo>
                  <a:cubicBezTo>
                    <a:pt x="68664" y="437117"/>
                    <a:pt x="124327" y="381454"/>
                    <a:pt x="124327" y="312790"/>
                  </a:cubicBezTo>
                  <a:cubicBezTo>
                    <a:pt x="124327" y="244126"/>
                    <a:pt x="68664" y="188463"/>
                    <a:pt x="0" y="18846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7F932134-F23D-0537-71CB-19F94EDCA7B3}"/>
                </a:ext>
              </a:extLst>
            </p:cNvPr>
            <p:cNvSpPr/>
            <p:nvPr/>
          </p:nvSpPr>
          <p:spPr bwMode="auto">
            <a:xfrm rot="21169159">
              <a:off x="7069384" y="5141812"/>
              <a:ext cx="494552" cy="470718"/>
            </a:xfrm>
            <a:custGeom>
              <a:avLst/>
              <a:gdLst>
                <a:gd name="connsiteX0" fmla="*/ 0 w 657256"/>
                <a:gd name="connsiteY0" fmla="*/ 0 h 625581"/>
                <a:gd name="connsiteX1" fmla="*/ 657256 w 657256"/>
                <a:gd name="connsiteY1" fmla="*/ 0 h 625581"/>
                <a:gd name="connsiteX2" fmla="*/ 657256 w 657256"/>
                <a:gd name="connsiteY2" fmla="*/ 625581 h 625581"/>
                <a:gd name="connsiteX3" fmla="*/ 452954 w 657256"/>
                <a:gd name="connsiteY3" fmla="*/ 625581 h 625581"/>
                <a:gd name="connsiteX4" fmla="*/ 328627 w 657256"/>
                <a:gd name="connsiteY4" fmla="*/ 501254 h 625581"/>
                <a:gd name="connsiteX5" fmla="*/ 204300 w 657256"/>
                <a:gd name="connsiteY5" fmla="*/ 625581 h 625581"/>
                <a:gd name="connsiteX6" fmla="*/ 0 w 657256"/>
                <a:gd name="connsiteY6" fmla="*/ 625581 h 625581"/>
                <a:gd name="connsiteX7" fmla="*/ 0 w 657256"/>
                <a:gd name="connsiteY7" fmla="*/ 437116 h 625581"/>
                <a:gd name="connsiteX8" fmla="*/ 124327 w 657256"/>
                <a:gd name="connsiteY8" fmla="*/ 312789 h 625581"/>
                <a:gd name="connsiteX9" fmla="*/ 0 w 657256"/>
                <a:gd name="connsiteY9" fmla="*/ 188462 h 62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7256" h="625581">
                  <a:moveTo>
                    <a:pt x="0" y="0"/>
                  </a:moveTo>
                  <a:lnTo>
                    <a:pt x="657256" y="0"/>
                  </a:lnTo>
                  <a:lnTo>
                    <a:pt x="657256" y="625581"/>
                  </a:lnTo>
                  <a:lnTo>
                    <a:pt x="452954" y="625581"/>
                  </a:lnTo>
                  <a:cubicBezTo>
                    <a:pt x="452954" y="556917"/>
                    <a:pt x="397291" y="501254"/>
                    <a:pt x="328627" y="501254"/>
                  </a:cubicBezTo>
                  <a:cubicBezTo>
                    <a:pt x="259963" y="501254"/>
                    <a:pt x="204300" y="556917"/>
                    <a:pt x="204300" y="625581"/>
                  </a:cubicBezTo>
                  <a:lnTo>
                    <a:pt x="0" y="625581"/>
                  </a:lnTo>
                  <a:lnTo>
                    <a:pt x="0" y="437116"/>
                  </a:lnTo>
                  <a:cubicBezTo>
                    <a:pt x="68664" y="437116"/>
                    <a:pt x="124327" y="381453"/>
                    <a:pt x="124327" y="312789"/>
                  </a:cubicBezTo>
                  <a:cubicBezTo>
                    <a:pt x="124327" y="244125"/>
                    <a:pt x="68664" y="188462"/>
                    <a:pt x="0" y="188462"/>
                  </a:cubicBezTo>
                  <a:close/>
                </a:path>
              </a:pathLst>
            </a:custGeom>
            <a:solidFill>
              <a:srgbClr val="F28B3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60" name="Free-form: Shape 59">
              <a:extLst>
                <a:ext uri="{FF2B5EF4-FFF2-40B4-BE49-F238E27FC236}">
                  <a16:creationId xmlns:a16="http://schemas.microsoft.com/office/drawing/2014/main" id="{0347DEB2-5A1B-A549-C12B-7A4AF92F4009}"/>
                </a:ext>
              </a:extLst>
            </p:cNvPr>
            <p:cNvSpPr/>
            <p:nvPr/>
          </p:nvSpPr>
          <p:spPr bwMode="auto">
            <a:xfrm>
              <a:off x="7372206" y="5630104"/>
              <a:ext cx="494552" cy="470718"/>
            </a:xfrm>
            <a:custGeom>
              <a:avLst/>
              <a:gdLst>
                <a:gd name="connsiteX0" fmla="*/ 0 w 657256"/>
                <a:gd name="connsiteY0" fmla="*/ 0 h 625581"/>
                <a:gd name="connsiteX1" fmla="*/ 657256 w 657256"/>
                <a:gd name="connsiteY1" fmla="*/ 0 h 625581"/>
                <a:gd name="connsiteX2" fmla="*/ 657256 w 657256"/>
                <a:gd name="connsiteY2" fmla="*/ 188463 h 625581"/>
                <a:gd name="connsiteX3" fmla="*/ 532929 w 657256"/>
                <a:gd name="connsiteY3" fmla="*/ 312790 h 625581"/>
                <a:gd name="connsiteX4" fmla="*/ 657256 w 657256"/>
                <a:gd name="connsiteY4" fmla="*/ 437117 h 625581"/>
                <a:gd name="connsiteX5" fmla="*/ 657256 w 657256"/>
                <a:gd name="connsiteY5" fmla="*/ 625581 h 625581"/>
                <a:gd name="connsiteX6" fmla="*/ 0 w 657256"/>
                <a:gd name="connsiteY6" fmla="*/ 625581 h 625581"/>
                <a:gd name="connsiteX7" fmla="*/ 0 w 657256"/>
                <a:gd name="connsiteY7" fmla="*/ 437116 h 625581"/>
                <a:gd name="connsiteX8" fmla="*/ 124327 w 657256"/>
                <a:gd name="connsiteY8" fmla="*/ 312789 h 625581"/>
                <a:gd name="connsiteX9" fmla="*/ 0 w 657256"/>
                <a:gd name="connsiteY9" fmla="*/ 188462 h 62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7256" h="625581">
                  <a:moveTo>
                    <a:pt x="0" y="0"/>
                  </a:moveTo>
                  <a:lnTo>
                    <a:pt x="657256" y="0"/>
                  </a:lnTo>
                  <a:lnTo>
                    <a:pt x="657256" y="188463"/>
                  </a:lnTo>
                  <a:cubicBezTo>
                    <a:pt x="588592" y="188463"/>
                    <a:pt x="532929" y="244126"/>
                    <a:pt x="532929" y="312790"/>
                  </a:cubicBezTo>
                  <a:cubicBezTo>
                    <a:pt x="532929" y="381454"/>
                    <a:pt x="588592" y="437117"/>
                    <a:pt x="657256" y="437117"/>
                  </a:cubicBezTo>
                  <a:lnTo>
                    <a:pt x="657256" y="625581"/>
                  </a:lnTo>
                  <a:lnTo>
                    <a:pt x="0" y="625581"/>
                  </a:lnTo>
                  <a:lnTo>
                    <a:pt x="0" y="437116"/>
                  </a:lnTo>
                  <a:cubicBezTo>
                    <a:pt x="68664" y="437116"/>
                    <a:pt x="124327" y="381453"/>
                    <a:pt x="124327" y="312789"/>
                  </a:cubicBezTo>
                  <a:cubicBezTo>
                    <a:pt x="124327" y="244125"/>
                    <a:pt x="68664" y="188462"/>
                    <a:pt x="0" y="188462"/>
                  </a:cubicBezTo>
                  <a:close/>
                </a:path>
              </a:pathLst>
            </a:custGeom>
            <a:solidFill>
              <a:srgbClr val="F6AC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62" name="Free-form: Shape 61">
              <a:extLst>
                <a:ext uri="{FF2B5EF4-FFF2-40B4-BE49-F238E27FC236}">
                  <a16:creationId xmlns:a16="http://schemas.microsoft.com/office/drawing/2014/main" id="{FF69ED44-6783-2DAC-4C75-4FEC80155D2F}"/>
                </a:ext>
              </a:extLst>
            </p:cNvPr>
            <p:cNvSpPr/>
            <p:nvPr/>
          </p:nvSpPr>
          <p:spPr bwMode="auto">
            <a:xfrm rot="3333439">
              <a:off x="5473989" y="5710190"/>
              <a:ext cx="494551" cy="470718"/>
            </a:xfrm>
            <a:custGeom>
              <a:avLst/>
              <a:gdLst>
                <a:gd name="connsiteX0" fmla="*/ 0 w 657256"/>
                <a:gd name="connsiteY0" fmla="*/ 0 h 625581"/>
                <a:gd name="connsiteX1" fmla="*/ 204302 w 657256"/>
                <a:gd name="connsiteY1" fmla="*/ 0 h 625581"/>
                <a:gd name="connsiteX2" fmla="*/ 204301 w 657256"/>
                <a:gd name="connsiteY2" fmla="*/ 3 h 625581"/>
                <a:gd name="connsiteX3" fmla="*/ 328628 w 657256"/>
                <a:gd name="connsiteY3" fmla="*/ 124330 h 625581"/>
                <a:gd name="connsiteX4" fmla="*/ 452955 w 657256"/>
                <a:gd name="connsiteY4" fmla="*/ 3 h 625581"/>
                <a:gd name="connsiteX5" fmla="*/ 452955 w 657256"/>
                <a:gd name="connsiteY5" fmla="*/ 0 h 625581"/>
                <a:gd name="connsiteX6" fmla="*/ 657256 w 657256"/>
                <a:gd name="connsiteY6" fmla="*/ 0 h 625581"/>
                <a:gd name="connsiteX7" fmla="*/ 657256 w 657256"/>
                <a:gd name="connsiteY7" fmla="*/ 188463 h 625581"/>
                <a:gd name="connsiteX8" fmla="*/ 532929 w 657256"/>
                <a:gd name="connsiteY8" fmla="*/ 312790 h 625581"/>
                <a:gd name="connsiteX9" fmla="*/ 657256 w 657256"/>
                <a:gd name="connsiteY9" fmla="*/ 437117 h 625581"/>
                <a:gd name="connsiteX10" fmla="*/ 657256 w 657256"/>
                <a:gd name="connsiteY10" fmla="*/ 625581 h 625581"/>
                <a:gd name="connsiteX11" fmla="*/ 452954 w 657256"/>
                <a:gd name="connsiteY11" fmla="*/ 625581 h 625581"/>
                <a:gd name="connsiteX12" fmla="*/ 328627 w 657256"/>
                <a:gd name="connsiteY12" fmla="*/ 501254 h 625581"/>
                <a:gd name="connsiteX13" fmla="*/ 204300 w 657256"/>
                <a:gd name="connsiteY13" fmla="*/ 625581 h 625581"/>
                <a:gd name="connsiteX14" fmla="*/ 0 w 657256"/>
                <a:gd name="connsiteY14" fmla="*/ 625581 h 625581"/>
                <a:gd name="connsiteX15" fmla="*/ 0 w 657256"/>
                <a:gd name="connsiteY15" fmla="*/ 437116 h 625581"/>
                <a:gd name="connsiteX16" fmla="*/ 124327 w 657256"/>
                <a:gd name="connsiteY16" fmla="*/ 312789 h 625581"/>
                <a:gd name="connsiteX17" fmla="*/ 0 w 657256"/>
                <a:gd name="connsiteY17" fmla="*/ 188462 h 62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7256" h="625581">
                  <a:moveTo>
                    <a:pt x="0" y="0"/>
                  </a:moveTo>
                  <a:lnTo>
                    <a:pt x="204302" y="0"/>
                  </a:lnTo>
                  <a:lnTo>
                    <a:pt x="204301" y="3"/>
                  </a:lnTo>
                  <a:cubicBezTo>
                    <a:pt x="204301" y="68667"/>
                    <a:pt x="259964" y="124330"/>
                    <a:pt x="328628" y="124330"/>
                  </a:cubicBezTo>
                  <a:cubicBezTo>
                    <a:pt x="397292" y="124330"/>
                    <a:pt x="452955" y="68667"/>
                    <a:pt x="452955" y="3"/>
                  </a:cubicBezTo>
                  <a:lnTo>
                    <a:pt x="452955" y="0"/>
                  </a:lnTo>
                  <a:lnTo>
                    <a:pt x="657256" y="0"/>
                  </a:lnTo>
                  <a:lnTo>
                    <a:pt x="657256" y="188463"/>
                  </a:lnTo>
                  <a:cubicBezTo>
                    <a:pt x="588592" y="188463"/>
                    <a:pt x="532929" y="244126"/>
                    <a:pt x="532929" y="312790"/>
                  </a:cubicBezTo>
                  <a:cubicBezTo>
                    <a:pt x="532929" y="381454"/>
                    <a:pt x="588592" y="437117"/>
                    <a:pt x="657256" y="437117"/>
                  </a:cubicBezTo>
                  <a:lnTo>
                    <a:pt x="657256" y="625581"/>
                  </a:lnTo>
                  <a:lnTo>
                    <a:pt x="452954" y="625581"/>
                  </a:lnTo>
                  <a:cubicBezTo>
                    <a:pt x="452954" y="556917"/>
                    <a:pt x="397291" y="501254"/>
                    <a:pt x="328627" y="501254"/>
                  </a:cubicBezTo>
                  <a:cubicBezTo>
                    <a:pt x="259963" y="501254"/>
                    <a:pt x="204300" y="556917"/>
                    <a:pt x="204300" y="625581"/>
                  </a:cubicBezTo>
                  <a:lnTo>
                    <a:pt x="0" y="625581"/>
                  </a:lnTo>
                  <a:lnTo>
                    <a:pt x="0" y="437116"/>
                  </a:lnTo>
                  <a:cubicBezTo>
                    <a:pt x="68664" y="437116"/>
                    <a:pt x="124327" y="381453"/>
                    <a:pt x="124327" y="312789"/>
                  </a:cubicBezTo>
                  <a:cubicBezTo>
                    <a:pt x="124327" y="244125"/>
                    <a:pt x="68664" y="188462"/>
                    <a:pt x="0" y="188462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63" name="Free-form: Shape 62">
              <a:extLst>
                <a:ext uri="{FF2B5EF4-FFF2-40B4-BE49-F238E27FC236}">
                  <a16:creationId xmlns:a16="http://schemas.microsoft.com/office/drawing/2014/main" id="{B1D78AF2-56D9-97F0-429D-816EF39A8A81}"/>
                </a:ext>
              </a:extLst>
            </p:cNvPr>
            <p:cNvSpPr/>
            <p:nvPr/>
          </p:nvSpPr>
          <p:spPr bwMode="auto">
            <a:xfrm rot="2283946">
              <a:off x="5271653" y="5393560"/>
              <a:ext cx="494552" cy="470718"/>
            </a:xfrm>
            <a:custGeom>
              <a:avLst/>
              <a:gdLst>
                <a:gd name="connsiteX0" fmla="*/ 0 w 657256"/>
                <a:gd name="connsiteY0" fmla="*/ 0 h 625581"/>
                <a:gd name="connsiteX1" fmla="*/ 657256 w 657256"/>
                <a:gd name="connsiteY1" fmla="*/ 0 h 625581"/>
                <a:gd name="connsiteX2" fmla="*/ 657256 w 657256"/>
                <a:gd name="connsiteY2" fmla="*/ 188463 h 625581"/>
                <a:gd name="connsiteX3" fmla="*/ 532929 w 657256"/>
                <a:gd name="connsiteY3" fmla="*/ 312790 h 625581"/>
                <a:gd name="connsiteX4" fmla="*/ 657256 w 657256"/>
                <a:gd name="connsiteY4" fmla="*/ 437117 h 625581"/>
                <a:gd name="connsiteX5" fmla="*/ 657256 w 657256"/>
                <a:gd name="connsiteY5" fmla="*/ 625581 h 625581"/>
                <a:gd name="connsiteX6" fmla="*/ 0 w 657256"/>
                <a:gd name="connsiteY6" fmla="*/ 625581 h 625581"/>
                <a:gd name="connsiteX7" fmla="*/ 0 w 657256"/>
                <a:gd name="connsiteY7" fmla="*/ 437116 h 625581"/>
                <a:gd name="connsiteX8" fmla="*/ 124327 w 657256"/>
                <a:gd name="connsiteY8" fmla="*/ 312789 h 625581"/>
                <a:gd name="connsiteX9" fmla="*/ 0 w 657256"/>
                <a:gd name="connsiteY9" fmla="*/ 188462 h 625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7256" h="625581">
                  <a:moveTo>
                    <a:pt x="0" y="0"/>
                  </a:moveTo>
                  <a:lnTo>
                    <a:pt x="657256" y="0"/>
                  </a:lnTo>
                  <a:lnTo>
                    <a:pt x="657256" y="188463"/>
                  </a:lnTo>
                  <a:cubicBezTo>
                    <a:pt x="588592" y="188463"/>
                    <a:pt x="532929" y="244126"/>
                    <a:pt x="532929" y="312790"/>
                  </a:cubicBezTo>
                  <a:cubicBezTo>
                    <a:pt x="532929" y="381454"/>
                    <a:pt x="588592" y="437117"/>
                    <a:pt x="657256" y="437117"/>
                  </a:cubicBezTo>
                  <a:lnTo>
                    <a:pt x="657256" y="625581"/>
                  </a:lnTo>
                  <a:lnTo>
                    <a:pt x="0" y="625581"/>
                  </a:lnTo>
                  <a:lnTo>
                    <a:pt x="0" y="437116"/>
                  </a:lnTo>
                  <a:cubicBezTo>
                    <a:pt x="68664" y="437116"/>
                    <a:pt x="124327" y="381453"/>
                    <a:pt x="124327" y="312789"/>
                  </a:cubicBezTo>
                  <a:cubicBezTo>
                    <a:pt x="124327" y="244125"/>
                    <a:pt x="68664" y="188462"/>
                    <a:pt x="0" y="188462"/>
                  </a:cubicBezTo>
                  <a:close/>
                </a:path>
              </a:pathLst>
            </a:custGeom>
            <a:solidFill>
              <a:srgbClr val="F6AC6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46" name="Free-form: Shape 45">
            <a:extLst>
              <a:ext uri="{FF2B5EF4-FFF2-40B4-BE49-F238E27FC236}">
                <a16:creationId xmlns:a16="http://schemas.microsoft.com/office/drawing/2014/main" id="{765BAFD9-9611-F2D9-60EF-D31BCD65CF12}"/>
              </a:ext>
            </a:extLst>
          </p:cNvPr>
          <p:cNvSpPr/>
          <p:nvPr/>
        </p:nvSpPr>
        <p:spPr bwMode="auto">
          <a:xfrm rot="17494023">
            <a:off x="5951101" y="5707468"/>
            <a:ext cx="681651" cy="564265"/>
          </a:xfrm>
          <a:custGeom>
            <a:avLst/>
            <a:gdLst>
              <a:gd name="connsiteX0" fmla="*/ 452955 w 905910"/>
              <a:gd name="connsiteY0" fmla="*/ 0 h 749905"/>
              <a:gd name="connsiteX1" fmla="*/ 567512 w 905910"/>
              <a:gd name="connsiteY1" fmla="*/ 75933 h 749905"/>
              <a:gd name="connsiteX2" fmla="*/ 577282 w 905910"/>
              <a:gd name="connsiteY2" fmla="*/ 124324 h 749905"/>
              <a:gd name="connsiteX3" fmla="*/ 781583 w 905910"/>
              <a:gd name="connsiteY3" fmla="*/ 124324 h 749905"/>
              <a:gd name="connsiteX4" fmla="*/ 781583 w 905910"/>
              <a:gd name="connsiteY4" fmla="*/ 312787 h 749905"/>
              <a:gd name="connsiteX5" fmla="*/ 905910 w 905910"/>
              <a:gd name="connsiteY5" fmla="*/ 437114 h 749905"/>
              <a:gd name="connsiteX6" fmla="*/ 781583 w 905910"/>
              <a:gd name="connsiteY6" fmla="*/ 561441 h 749905"/>
              <a:gd name="connsiteX7" fmla="*/ 781583 w 905910"/>
              <a:gd name="connsiteY7" fmla="*/ 749905 h 749905"/>
              <a:gd name="connsiteX8" fmla="*/ 577281 w 905910"/>
              <a:gd name="connsiteY8" fmla="*/ 749905 h 749905"/>
              <a:gd name="connsiteX9" fmla="*/ 452954 w 905910"/>
              <a:gd name="connsiteY9" fmla="*/ 625578 h 749905"/>
              <a:gd name="connsiteX10" fmla="*/ 328627 w 905910"/>
              <a:gd name="connsiteY10" fmla="*/ 749905 h 749905"/>
              <a:gd name="connsiteX11" fmla="*/ 124327 w 905910"/>
              <a:gd name="connsiteY11" fmla="*/ 749905 h 749905"/>
              <a:gd name="connsiteX12" fmla="*/ 124327 w 905910"/>
              <a:gd name="connsiteY12" fmla="*/ 561440 h 749905"/>
              <a:gd name="connsiteX13" fmla="*/ 0 w 905910"/>
              <a:gd name="connsiteY13" fmla="*/ 437113 h 749905"/>
              <a:gd name="connsiteX14" fmla="*/ 124327 w 905910"/>
              <a:gd name="connsiteY14" fmla="*/ 312786 h 749905"/>
              <a:gd name="connsiteX15" fmla="*/ 124327 w 905910"/>
              <a:gd name="connsiteY15" fmla="*/ 124324 h 749905"/>
              <a:gd name="connsiteX16" fmla="*/ 328629 w 905910"/>
              <a:gd name="connsiteY16" fmla="*/ 124324 h 749905"/>
              <a:gd name="connsiteX17" fmla="*/ 338398 w 905910"/>
              <a:gd name="connsiteY17" fmla="*/ 75933 h 749905"/>
              <a:gd name="connsiteX18" fmla="*/ 452955 w 905910"/>
              <a:gd name="connsiteY18" fmla="*/ 0 h 74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5910" h="749905">
                <a:moveTo>
                  <a:pt x="452955" y="0"/>
                </a:moveTo>
                <a:cubicBezTo>
                  <a:pt x="504453" y="0"/>
                  <a:pt x="548638" y="31310"/>
                  <a:pt x="567512" y="75933"/>
                </a:cubicBezTo>
                <a:lnTo>
                  <a:pt x="577282" y="124324"/>
                </a:lnTo>
                <a:lnTo>
                  <a:pt x="781583" y="124324"/>
                </a:lnTo>
                <a:lnTo>
                  <a:pt x="781583" y="312787"/>
                </a:lnTo>
                <a:cubicBezTo>
                  <a:pt x="850247" y="312787"/>
                  <a:pt x="905910" y="368450"/>
                  <a:pt x="905910" y="437114"/>
                </a:cubicBezTo>
                <a:cubicBezTo>
                  <a:pt x="905910" y="505778"/>
                  <a:pt x="850247" y="561441"/>
                  <a:pt x="781583" y="561441"/>
                </a:cubicBezTo>
                <a:lnTo>
                  <a:pt x="781583" y="749905"/>
                </a:lnTo>
                <a:lnTo>
                  <a:pt x="577281" y="749905"/>
                </a:lnTo>
                <a:cubicBezTo>
                  <a:pt x="577281" y="681241"/>
                  <a:pt x="521618" y="625578"/>
                  <a:pt x="452954" y="625578"/>
                </a:cubicBezTo>
                <a:cubicBezTo>
                  <a:pt x="384290" y="625578"/>
                  <a:pt x="328627" y="681241"/>
                  <a:pt x="328627" y="749905"/>
                </a:cubicBezTo>
                <a:lnTo>
                  <a:pt x="124327" y="749905"/>
                </a:lnTo>
                <a:lnTo>
                  <a:pt x="124327" y="561440"/>
                </a:lnTo>
                <a:cubicBezTo>
                  <a:pt x="55663" y="561440"/>
                  <a:pt x="0" y="505777"/>
                  <a:pt x="0" y="437113"/>
                </a:cubicBezTo>
                <a:cubicBezTo>
                  <a:pt x="0" y="368449"/>
                  <a:pt x="55663" y="312786"/>
                  <a:pt x="124327" y="312786"/>
                </a:cubicBezTo>
                <a:lnTo>
                  <a:pt x="124327" y="124324"/>
                </a:lnTo>
                <a:lnTo>
                  <a:pt x="328629" y="124324"/>
                </a:lnTo>
                <a:lnTo>
                  <a:pt x="338398" y="75933"/>
                </a:lnTo>
                <a:cubicBezTo>
                  <a:pt x="357272" y="31310"/>
                  <a:pt x="401457" y="0"/>
                  <a:pt x="452955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2A56CA1E-ED38-F862-744D-E11F73FD81B0}"/>
              </a:ext>
            </a:extLst>
          </p:cNvPr>
          <p:cNvSpPr/>
          <p:nvPr/>
        </p:nvSpPr>
        <p:spPr bwMode="auto">
          <a:xfrm rot="17374397">
            <a:off x="7841644" y="5000446"/>
            <a:ext cx="588101" cy="564267"/>
          </a:xfrm>
          <a:custGeom>
            <a:avLst/>
            <a:gdLst>
              <a:gd name="connsiteX0" fmla="*/ 0 w 781583"/>
              <a:gd name="connsiteY0" fmla="*/ 0 h 749908"/>
              <a:gd name="connsiteX1" fmla="*/ 657256 w 781583"/>
              <a:gd name="connsiteY1" fmla="*/ 0 h 749908"/>
              <a:gd name="connsiteX2" fmla="*/ 657256 w 781583"/>
              <a:gd name="connsiteY2" fmla="*/ 188463 h 749908"/>
              <a:gd name="connsiteX3" fmla="*/ 781583 w 781583"/>
              <a:gd name="connsiteY3" fmla="*/ 312790 h 749908"/>
              <a:gd name="connsiteX4" fmla="*/ 657256 w 781583"/>
              <a:gd name="connsiteY4" fmla="*/ 437117 h 749908"/>
              <a:gd name="connsiteX5" fmla="*/ 657256 w 781583"/>
              <a:gd name="connsiteY5" fmla="*/ 625581 h 749908"/>
              <a:gd name="connsiteX6" fmla="*/ 452954 w 781583"/>
              <a:gd name="connsiteY6" fmla="*/ 625581 h 749908"/>
              <a:gd name="connsiteX7" fmla="*/ 328627 w 781583"/>
              <a:gd name="connsiteY7" fmla="*/ 749908 h 749908"/>
              <a:gd name="connsiteX8" fmla="*/ 204300 w 781583"/>
              <a:gd name="connsiteY8" fmla="*/ 625581 h 749908"/>
              <a:gd name="connsiteX9" fmla="*/ 0 w 781583"/>
              <a:gd name="connsiteY9" fmla="*/ 625581 h 749908"/>
              <a:gd name="connsiteX10" fmla="*/ 0 w 781583"/>
              <a:gd name="connsiteY10" fmla="*/ 437117 h 749908"/>
              <a:gd name="connsiteX11" fmla="*/ 124327 w 781583"/>
              <a:gd name="connsiteY11" fmla="*/ 312790 h 749908"/>
              <a:gd name="connsiteX12" fmla="*/ 0 w 781583"/>
              <a:gd name="connsiteY12" fmla="*/ 188463 h 74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1583" h="749908">
                <a:moveTo>
                  <a:pt x="0" y="0"/>
                </a:moveTo>
                <a:lnTo>
                  <a:pt x="657256" y="0"/>
                </a:lnTo>
                <a:lnTo>
                  <a:pt x="657256" y="188463"/>
                </a:lnTo>
                <a:cubicBezTo>
                  <a:pt x="725920" y="188463"/>
                  <a:pt x="781583" y="244126"/>
                  <a:pt x="781583" y="312790"/>
                </a:cubicBezTo>
                <a:cubicBezTo>
                  <a:pt x="781583" y="381454"/>
                  <a:pt x="725920" y="437117"/>
                  <a:pt x="657256" y="437117"/>
                </a:cubicBezTo>
                <a:lnTo>
                  <a:pt x="657256" y="625581"/>
                </a:lnTo>
                <a:lnTo>
                  <a:pt x="452954" y="625581"/>
                </a:lnTo>
                <a:cubicBezTo>
                  <a:pt x="452954" y="694245"/>
                  <a:pt x="397291" y="749908"/>
                  <a:pt x="328627" y="749908"/>
                </a:cubicBezTo>
                <a:cubicBezTo>
                  <a:pt x="259963" y="749908"/>
                  <a:pt x="204300" y="694245"/>
                  <a:pt x="204300" y="625581"/>
                </a:cubicBezTo>
                <a:lnTo>
                  <a:pt x="0" y="625581"/>
                </a:lnTo>
                <a:lnTo>
                  <a:pt x="0" y="437117"/>
                </a:lnTo>
                <a:cubicBezTo>
                  <a:pt x="68664" y="437117"/>
                  <a:pt x="124327" y="381454"/>
                  <a:pt x="124327" y="312790"/>
                </a:cubicBezTo>
                <a:cubicBezTo>
                  <a:pt x="124327" y="244126"/>
                  <a:pt x="68664" y="188463"/>
                  <a:pt x="0" y="188463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BB5CB9E-B3D4-AC6D-1CCF-F04DF4122238}"/>
              </a:ext>
            </a:extLst>
          </p:cNvPr>
          <p:cNvGrpSpPr/>
          <p:nvPr/>
        </p:nvGrpSpPr>
        <p:grpSpPr>
          <a:xfrm>
            <a:off x="2376991" y="4208840"/>
            <a:ext cx="6470090" cy="2375198"/>
            <a:chOff x="2376991" y="4208840"/>
            <a:chExt cx="6470090" cy="237519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132326B-0827-149D-D100-DC8EBDA4597C}"/>
                </a:ext>
              </a:extLst>
            </p:cNvPr>
            <p:cNvGrpSpPr/>
            <p:nvPr/>
          </p:nvGrpSpPr>
          <p:grpSpPr>
            <a:xfrm>
              <a:off x="3538940" y="4671911"/>
              <a:ext cx="5308141" cy="1912127"/>
              <a:chOff x="3538940" y="4671911"/>
              <a:chExt cx="5308141" cy="1912127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D325D19F-BA9B-D7C6-EED8-31D54F472F5E}"/>
                  </a:ext>
                </a:extLst>
              </p:cNvPr>
              <p:cNvGrpSpPr/>
              <p:nvPr/>
            </p:nvGrpSpPr>
            <p:grpSpPr>
              <a:xfrm>
                <a:off x="3538940" y="4671911"/>
                <a:ext cx="5308141" cy="1475021"/>
                <a:chOff x="1379930" y="4371504"/>
                <a:chExt cx="7212198" cy="2004118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210267DB-55E4-6873-1FF3-AAF261E295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79930" y="4371504"/>
                  <a:ext cx="4386792" cy="2004118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EA7F4170-5ED9-CB38-04BB-D1F0C6DF2A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8697" y="4371504"/>
                  <a:ext cx="2693431" cy="2001194"/>
                </a:xfrm>
                <a:prstGeom prst="rect">
                  <a:avLst/>
                </a:prstGeom>
              </p:spPr>
            </p:pic>
          </p:grpSp>
          <p:sp>
            <p:nvSpPr>
              <p:cNvPr id="73" name="Text Placeholder 3">
                <a:extLst>
                  <a:ext uri="{FF2B5EF4-FFF2-40B4-BE49-F238E27FC236}">
                    <a16:creationId xmlns:a16="http://schemas.microsoft.com/office/drawing/2014/main" id="{A2799152-5E60-C3E4-AB74-365F85DCF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6194" y="6131271"/>
                <a:ext cx="3914493" cy="452767"/>
              </a:xfrm>
              <a:prstGeom prst="rect">
                <a:avLst/>
              </a:prstGeom>
            </p:spPr>
            <p:txBody>
              <a:bodyPr/>
              <a:lstStyle>
                <a:lvl1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 kumimoji="0" lang="en-AU" altLang="en-US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58025"/>
                    </a:solidFill>
                    <a:effectLst/>
                    <a:uLnTx/>
                    <a:uFillTx/>
                    <a:latin typeface="Georgia" pitchFamily="18" charset="0"/>
                    <a:ea typeface="MS PGothic" pitchFamily="34" charset="-128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–"/>
                  <a:defRPr sz="2400">
                    <a:solidFill>
                      <a:srgbClr val="565656"/>
                    </a:solidFill>
                    <a:latin typeface="+mn-lt"/>
                    <a:ea typeface="MS PGothic" panose="020B0600070205080204" pitchFamily="34" charset="-128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•"/>
                  <a:defRPr sz="2400">
                    <a:solidFill>
                      <a:srgbClr val="565656"/>
                    </a:solidFill>
                    <a:latin typeface="+mn-lt"/>
                    <a:ea typeface="MS PGothic" panose="020B0600070205080204" pitchFamily="34" charset="-128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–"/>
                  <a:defRPr sz="2400">
                    <a:solidFill>
                      <a:srgbClr val="565656"/>
                    </a:solidFill>
                    <a:latin typeface="+mn-lt"/>
                    <a:ea typeface="MS PGothic" panose="020B0600070205080204" pitchFamily="34" charset="-128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»"/>
                  <a:defRPr sz="2400">
                    <a:solidFill>
                      <a:srgbClr val="565656"/>
                    </a:solidFill>
                    <a:latin typeface="+mn-lt"/>
                    <a:ea typeface="MS PGothic" panose="020B0600070205080204" pitchFamily="34" charset="-128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»"/>
                  <a:defRPr sz="2400">
                    <a:solidFill>
                      <a:srgbClr val="565656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»"/>
                  <a:defRPr sz="2400">
                    <a:solidFill>
                      <a:srgbClr val="565656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»"/>
                  <a:defRPr sz="2400">
                    <a:solidFill>
                      <a:srgbClr val="565656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58025"/>
                  </a:buClr>
                  <a:buChar char="»"/>
                  <a:defRPr sz="2400">
                    <a:solidFill>
                      <a:srgbClr val="565656"/>
                    </a:solidFill>
                    <a:latin typeface="+mn-lt"/>
                  </a:defRPr>
                </a:lvl9pPr>
              </a:lstStyle>
              <a:p>
                <a:r>
                  <a:rPr lang="en-GB" sz="2000" b="1" i="1" dirty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Actionable and visual insight</a:t>
                </a:r>
              </a:p>
            </p:txBody>
          </p:sp>
        </p:grpSp>
        <p:sp>
          <p:nvSpPr>
            <p:cNvPr id="75" name="Arrow: Bent-Up 74">
              <a:extLst>
                <a:ext uri="{FF2B5EF4-FFF2-40B4-BE49-F238E27FC236}">
                  <a16:creationId xmlns:a16="http://schemas.microsoft.com/office/drawing/2014/main" id="{2E0F2FC1-71F7-EFBF-0E16-961ED68F4DB3}"/>
                </a:ext>
              </a:extLst>
            </p:cNvPr>
            <p:cNvSpPr/>
            <p:nvPr/>
          </p:nvSpPr>
          <p:spPr bwMode="auto">
            <a:xfrm rot="5400000">
              <a:off x="2277805" y="4308026"/>
              <a:ext cx="1181022" cy="982649"/>
            </a:xfrm>
            <a:prstGeom prst="bentUpArrow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86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7 L 0.07292 -0.45278 " pathEditMode="relative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602 L -0.22188 -0.464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3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949 L -0.20157 -0.45463 " pathEditMode="relative" ptsTypes="AA">
                                      <p:cBhvr>
                                        <p:cTn id="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85 L -0.04983 -0.5037 " pathEditMode="relative" ptsTypes="AA">
                                      <p:cBhvr>
                                        <p:cTn id="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1343 L -0.16997 0.02176 " pathEditMode="relative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972 L 0.25122 -0.27523 " pathEditMode="relative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1" grpId="0" animBg="1"/>
      <p:bldP spid="46" grpId="0" animBg="1"/>
      <p:bldP spid="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600" dirty="0"/>
              <a:t>FOR PUBLIC RELEASE</a:t>
            </a:r>
            <a:endParaRPr lang="en-GB" sz="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EA0FFC-7D92-D971-255B-ABD24AD9E2E1}"/>
              </a:ext>
            </a:extLst>
          </p:cNvPr>
          <p:cNvSpPr/>
          <p:nvPr/>
        </p:nvSpPr>
        <p:spPr bwMode="auto">
          <a:xfrm>
            <a:off x="3624008" y="1326446"/>
            <a:ext cx="4941328" cy="121641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87B1DA8-477B-1BFA-9F1C-0B2C5A750A2A}"/>
              </a:ext>
            </a:extLst>
          </p:cNvPr>
          <p:cNvSpPr txBox="1">
            <a:spLocks/>
          </p:cNvSpPr>
          <p:nvPr/>
        </p:nvSpPr>
        <p:spPr>
          <a:xfrm>
            <a:off x="3687508" y="1382810"/>
            <a:ext cx="4877828" cy="116004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200" kern="0" dirty="0"/>
              <a:t>High-level goals of the project – the </a:t>
            </a:r>
            <a:r>
              <a:rPr lang="en-GB" sz="1200" b="1" kern="0" dirty="0"/>
              <a:t>“why”</a:t>
            </a:r>
          </a:p>
          <a:p>
            <a:pPr defTabSz="914400">
              <a:buFont typeface="+mj-lt"/>
              <a:buAutoNum type="arabicPeriod"/>
            </a:pPr>
            <a:r>
              <a:rPr lang="en-GB" sz="1200" kern="0" dirty="0"/>
              <a:t>Understand how we can employ ACPs* to support and enable specific mission types</a:t>
            </a:r>
          </a:p>
          <a:p>
            <a:pPr defTabSz="914400">
              <a:buFont typeface="+mj-lt"/>
              <a:buAutoNum type="arabicPeriod"/>
            </a:pPr>
            <a:r>
              <a:rPr lang="en-GB" sz="1200" kern="0" dirty="0"/>
              <a:t>Collaborate with international partners to improve an existing simulation software capability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2F5D09-8177-A135-0EED-88F846277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4" y="555519"/>
            <a:ext cx="7774623" cy="625581"/>
          </a:xfrm>
        </p:spPr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400" i="1" dirty="0"/>
              <a:t>Exploring autonomous platforms through simulation wargaming and visual analytics</a:t>
            </a:r>
            <a:endParaRPr lang="en-GB" sz="3200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9E2F96-AD80-4F93-3201-5DEF1A949352}"/>
              </a:ext>
            </a:extLst>
          </p:cNvPr>
          <p:cNvSpPr/>
          <p:nvPr/>
        </p:nvSpPr>
        <p:spPr bwMode="auto">
          <a:xfrm>
            <a:off x="140709" y="1418061"/>
            <a:ext cx="3302090" cy="2462050"/>
          </a:xfrm>
          <a:prstGeom prst="ellipse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8350FD-194E-F1FF-0042-56A4DFE26439}"/>
              </a:ext>
            </a:extLst>
          </p:cNvPr>
          <p:cNvSpPr txBox="1"/>
          <p:nvPr/>
        </p:nvSpPr>
        <p:spPr>
          <a:xfrm>
            <a:off x="438810" y="1513238"/>
            <a:ext cx="26371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Business understanding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812252-0CAF-F4F4-CA41-E1605E96649F}"/>
              </a:ext>
            </a:extLst>
          </p:cNvPr>
          <p:cNvGrpSpPr/>
          <p:nvPr/>
        </p:nvGrpSpPr>
        <p:grpSpPr>
          <a:xfrm>
            <a:off x="1002977" y="1714069"/>
            <a:ext cx="682385" cy="307723"/>
            <a:chOff x="3154680" y="1189106"/>
            <a:chExt cx="816810" cy="31662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7BCD6DD-46AE-940B-D06C-946DA42F8735}"/>
                </a:ext>
              </a:extLst>
            </p:cNvPr>
            <p:cNvSpPr/>
            <p:nvPr/>
          </p:nvSpPr>
          <p:spPr bwMode="auto">
            <a:xfrm>
              <a:off x="3154680" y="1220718"/>
              <a:ext cx="816810" cy="285008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ED9FB7-0356-D3BA-DE6D-59A0EA26BDA5}"/>
                </a:ext>
              </a:extLst>
            </p:cNvPr>
            <p:cNvSpPr txBox="1"/>
            <p:nvPr/>
          </p:nvSpPr>
          <p:spPr>
            <a:xfrm>
              <a:off x="3154680" y="1189106"/>
              <a:ext cx="816810" cy="2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Formulate the problem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3501BF-1F24-C775-7AFE-145C6AB97406}"/>
              </a:ext>
            </a:extLst>
          </p:cNvPr>
          <p:cNvGrpSpPr/>
          <p:nvPr/>
        </p:nvGrpSpPr>
        <p:grpSpPr>
          <a:xfrm>
            <a:off x="2338852" y="1834439"/>
            <a:ext cx="773725" cy="389395"/>
            <a:chOff x="3026258" y="1215414"/>
            <a:chExt cx="926144" cy="40065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E7820B2-DB1C-3386-3BD6-E33620EDC6F7}"/>
                </a:ext>
              </a:extLst>
            </p:cNvPr>
            <p:cNvSpPr/>
            <p:nvPr/>
          </p:nvSpPr>
          <p:spPr bwMode="auto">
            <a:xfrm>
              <a:off x="3116224" y="1224625"/>
              <a:ext cx="723798" cy="39144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AB1746-F420-982D-5085-230BF31BF275}"/>
                </a:ext>
              </a:extLst>
            </p:cNvPr>
            <p:cNvSpPr txBox="1"/>
            <p:nvPr/>
          </p:nvSpPr>
          <p:spPr>
            <a:xfrm>
              <a:off x="3026258" y="1215414"/>
              <a:ext cx="926144" cy="380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type of simulation (LVC)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E9EDAD-CC70-5900-0400-B251D14ECA86}"/>
              </a:ext>
            </a:extLst>
          </p:cNvPr>
          <p:cNvGrpSpPr/>
          <p:nvPr/>
        </p:nvGrpSpPr>
        <p:grpSpPr>
          <a:xfrm>
            <a:off x="415739" y="1929513"/>
            <a:ext cx="610310" cy="369331"/>
            <a:chOff x="1702157" y="857714"/>
            <a:chExt cx="730538" cy="38001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63C08C6-814B-2943-631D-01D7B43D1B24}"/>
                </a:ext>
              </a:extLst>
            </p:cNvPr>
            <p:cNvSpPr/>
            <p:nvPr/>
          </p:nvSpPr>
          <p:spPr bwMode="auto">
            <a:xfrm>
              <a:off x="1778169" y="857714"/>
              <a:ext cx="583541" cy="38001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2FB974-E579-2802-9A2E-FD3C8F75F4E7}"/>
                </a:ext>
              </a:extLst>
            </p:cNvPr>
            <p:cNvSpPr txBox="1"/>
            <p:nvPr/>
          </p:nvSpPr>
          <p:spPr>
            <a:xfrm>
              <a:off x="1702157" y="857714"/>
              <a:ext cx="730538" cy="380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Determine business objectives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27C66C-BD5B-53B8-4C6D-364676D4F480}"/>
              </a:ext>
            </a:extLst>
          </p:cNvPr>
          <p:cNvGrpSpPr/>
          <p:nvPr/>
        </p:nvGrpSpPr>
        <p:grpSpPr>
          <a:xfrm>
            <a:off x="1649424" y="1713300"/>
            <a:ext cx="733769" cy="393148"/>
            <a:chOff x="2187428" y="2279754"/>
            <a:chExt cx="733769" cy="39314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6DB5277-472D-13F0-86B1-0631D0860172}"/>
                </a:ext>
              </a:extLst>
            </p:cNvPr>
            <p:cNvSpPr/>
            <p:nvPr/>
          </p:nvSpPr>
          <p:spPr bwMode="auto">
            <a:xfrm>
              <a:off x="2294417" y="2303570"/>
              <a:ext cx="524983" cy="36933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F01861-2B95-0CC2-CD95-FF56CE9666DA}"/>
                </a:ext>
              </a:extLst>
            </p:cNvPr>
            <p:cNvSpPr txBox="1"/>
            <p:nvPr/>
          </p:nvSpPr>
          <p:spPr>
            <a:xfrm>
              <a:off x="2187428" y="2279754"/>
              <a:ext cx="7337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Define data analysis objectives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E80011A-E6AF-9E95-81AA-6F50EF102F13}"/>
              </a:ext>
            </a:extLst>
          </p:cNvPr>
          <p:cNvGrpSpPr/>
          <p:nvPr/>
        </p:nvGrpSpPr>
        <p:grpSpPr>
          <a:xfrm>
            <a:off x="194232" y="3954559"/>
            <a:ext cx="3306994" cy="1108464"/>
            <a:chOff x="113251" y="4191941"/>
            <a:chExt cx="3306994" cy="110846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2C9576B-A752-87ED-66B0-0DDDD6C13F22}"/>
                </a:ext>
              </a:extLst>
            </p:cNvPr>
            <p:cNvSpPr/>
            <p:nvPr/>
          </p:nvSpPr>
          <p:spPr bwMode="auto">
            <a:xfrm>
              <a:off x="113251" y="4191941"/>
              <a:ext cx="3275244" cy="1108464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5" name="Text Placeholder 2">
              <a:extLst>
                <a:ext uri="{FF2B5EF4-FFF2-40B4-BE49-F238E27FC236}">
                  <a16:creationId xmlns:a16="http://schemas.microsoft.com/office/drawing/2014/main" id="{6FBB87DB-4F1E-1C9F-FB13-CD73C7033AB8}"/>
                </a:ext>
              </a:extLst>
            </p:cNvPr>
            <p:cNvSpPr txBox="1">
              <a:spLocks/>
            </p:cNvSpPr>
            <p:nvPr/>
          </p:nvSpPr>
          <p:spPr>
            <a:xfrm>
              <a:off x="151976" y="4278413"/>
              <a:ext cx="3268269" cy="95626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defTabSz="914400">
                <a:buFont typeface="Wingdings" panose="05000000000000000000" pitchFamily="2" charset="2"/>
                <a:buChar char="à"/>
              </a:pPr>
              <a:r>
                <a:rPr lang="en-GB" sz="1100" kern="0" dirty="0"/>
                <a:t>Human-in-the-loop (virtual) for exploration of ACP employment concepts</a:t>
              </a:r>
            </a:p>
            <a:p>
              <a:pPr lvl="1" defTabSz="914400">
                <a:buFont typeface="Wingdings" panose="05000000000000000000" pitchFamily="2" charset="2"/>
                <a:buChar char="à"/>
              </a:pPr>
              <a:r>
                <a:rPr lang="en-GB" sz="1100" b="1" kern="0" dirty="0"/>
                <a:t>Players</a:t>
              </a:r>
              <a:r>
                <a:rPr lang="en-GB" sz="1100" kern="0" dirty="0"/>
                <a:t> control </a:t>
              </a:r>
              <a:r>
                <a:rPr lang="en-GB" sz="1100" i="1" kern="0" dirty="0"/>
                <a:t>some aspects </a:t>
              </a:r>
              <a:r>
                <a:rPr lang="en-GB" sz="1100" kern="0" dirty="0"/>
                <a:t>of fighters and ACPs (e.g., go to location, fire weapon)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431335-DC38-9841-508A-9F85CDF16C7F}"/>
              </a:ext>
            </a:extLst>
          </p:cNvPr>
          <p:cNvGrpSpPr/>
          <p:nvPr/>
        </p:nvGrpSpPr>
        <p:grpSpPr>
          <a:xfrm>
            <a:off x="619642" y="4951140"/>
            <a:ext cx="2491368" cy="1772221"/>
            <a:chOff x="584582" y="4427910"/>
            <a:chExt cx="2491368" cy="177222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5C5F7B0-1571-03D0-42BD-E85AB2E25787}"/>
                </a:ext>
              </a:extLst>
            </p:cNvPr>
            <p:cNvGrpSpPr/>
            <p:nvPr/>
          </p:nvGrpSpPr>
          <p:grpSpPr>
            <a:xfrm>
              <a:off x="933920" y="4427910"/>
              <a:ext cx="1832140" cy="1550817"/>
              <a:chOff x="933920" y="4427910"/>
              <a:chExt cx="1832140" cy="1550817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E82B760-D5F8-B3CF-0AA3-A42364061281}"/>
                  </a:ext>
                </a:extLst>
              </p:cNvPr>
              <p:cNvSpPr/>
              <p:nvPr/>
            </p:nvSpPr>
            <p:spPr bwMode="auto">
              <a:xfrm>
                <a:off x="933920" y="4451157"/>
                <a:ext cx="1832140" cy="1527570"/>
              </a:xfrm>
              <a:prstGeom prst="roundRect">
                <a:avLst/>
              </a:prstGeom>
              <a:solidFill>
                <a:srgbClr val="FCE2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b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0" i="0" u="none" strike="noStrike" cap="none" normalizeH="0" baseline="0">
                  <a:ln>
                    <a:noFill/>
                  </a:ln>
                  <a:solidFill>
                    <a:srgbClr val="F58025"/>
                  </a:solidFill>
                  <a:effectLst/>
                  <a:latin typeface="Georgia" pitchFamily="18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FE05C89-DC6E-B59B-0934-BD4545A91056}"/>
                  </a:ext>
                </a:extLst>
              </p:cNvPr>
              <p:cNvGrpSpPr/>
              <p:nvPr/>
            </p:nvGrpSpPr>
            <p:grpSpPr>
              <a:xfrm>
                <a:off x="1325792" y="4427910"/>
                <a:ext cx="1213624" cy="1051400"/>
                <a:chOff x="6952947" y="4439331"/>
                <a:chExt cx="2942365" cy="2694577"/>
              </a:xfrm>
            </p:grpSpPr>
            <p:pic>
              <p:nvPicPr>
                <p:cNvPr id="28" name="Picture 2" descr="simulation process Icon 5950627">
                  <a:extLst>
                    <a:ext uri="{FF2B5EF4-FFF2-40B4-BE49-F238E27FC236}">
                      <a16:creationId xmlns:a16="http://schemas.microsoft.com/office/drawing/2014/main" id="{3DA7E5CC-6D6A-AE29-AAE8-E060493B64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52947" y="4439331"/>
                  <a:ext cx="2053119" cy="20531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4" descr="User Icon 711746">
                  <a:extLst>
                    <a:ext uri="{FF2B5EF4-FFF2-40B4-BE49-F238E27FC236}">
                      <a16:creationId xmlns:a16="http://schemas.microsoft.com/office/drawing/2014/main" id="{F81EA7B9-3907-7C31-6615-A92DCF8C14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2077" y="4470675"/>
                  <a:ext cx="2663235" cy="26632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0" name="Picture 8" descr="curved arrow Icon 3067949">
                  <a:extLst>
                    <a:ext uri="{FF2B5EF4-FFF2-40B4-BE49-F238E27FC236}">
                      <a16:creationId xmlns:a16="http://schemas.microsoft.com/office/drawing/2014/main" id="{FF2876F8-9288-FB2A-7466-B86E870F256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488730">
                  <a:off x="8460990" y="4810720"/>
                  <a:ext cx="907990" cy="907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8" descr="curved arrow Icon 3067949">
                  <a:extLst>
                    <a:ext uri="{FF2B5EF4-FFF2-40B4-BE49-F238E27FC236}">
                      <a16:creationId xmlns:a16="http://schemas.microsoft.com/office/drawing/2014/main" id="{245AE027-D7B4-4101-4C29-8706AE40FD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537281">
                  <a:off x="7304325" y="5668758"/>
                  <a:ext cx="907990" cy="9079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A3C1DCEC-4FF0-AD7B-5908-8C1A93EF0190}"/>
                </a:ext>
              </a:extLst>
            </p:cNvPr>
            <p:cNvSpPr txBox="1">
              <a:spLocks/>
            </p:cNvSpPr>
            <p:nvPr/>
          </p:nvSpPr>
          <p:spPr>
            <a:xfrm>
              <a:off x="584582" y="5149544"/>
              <a:ext cx="2491368" cy="1050587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12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VC Hybrid</a:t>
              </a:r>
              <a:br>
                <a:rPr lang="en-GB" sz="12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9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systems,</a:t>
              </a:r>
              <a:br>
                <a:rPr lang="en-GB" sz="9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9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</a:t>
              </a:r>
              <a:r>
                <a:rPr lang="en-GB" sz="900" i="1" u="sng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and</a:t>
              </a:r>
              <a:r>
                <a:rPr lang="en-GB" sz="9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 real people in a </a:t>
              </a:r>
              <a:br>
                <a:rPr lang="en-GB" sz="9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9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environment</a:t>
              </a:r>
              <a:endParaRPr lang="en-GB" sz="1200" b="1" i="1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1D7BD3-87B6-6981-AB6F-190204817968}"/>
              </a:ext>
            </a:extLst>
          </p:cNvPr>
          <p:cNvSpPr/>
          <p:nvPr/>
        </p:nvSpPr>
        <p:spPr bwMode="auto">
          <a:xfrm>
            <a:off x="3624008" y="2812633"/>
            <a:ext cx="4877828" cy="131493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139ACEEB-5273-FE04-BC1C-6E09030280CF}"/>
              </a:ext>
            </a:extLst>
          </p:cNvPr>
          <p:cNvSpPr txBox="1">
            <a:spLocks/>
          </p:cNvSpPr>
          <p:nvPr/>
        </p:nvSpPr>
        <p:spPr>
          <a:xfrm>
            <a:off x="3689845" y="2885030"/>
            <a:ext cx="4745818" cy="11864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200" kern="0" dirty="0"/>
              <a:t>Question(s) that needs to be addressed – the </a:t>
            </a:r>
            <a:r>
              <a:rPr lang="en-GB" sz="1200" b="1" kern="0" dirty="0"/>
              <a:t>“what”</a:t>
            </a:r>
          </a:p>
          <a:p>
            <a:pPr defTabSz="914400"/>
            <a:r>
              <a:rPr lang="en-GB" sz="1200" dirty="0"/>
              <a:t>How do the mission performance metrics vary across ACP employment concepts?</a:t>
            </a:r>
          </a:p>
          <a:p>
            <a:pPr defTabSz="914400"/>
            <a:r>
              <a:rPr lang="en-GB" sz="1200" dirty="0"/>
              <a:t>How are the ACP employment concepts influenced by force structure (e.g., number and type of ACPs)?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78E548C-052D-C74D-7575-DF7CA5014C39}"/>
              </a:ext>
            </a:extLst>
          </p:cNvPr>
          <p:cNvSpPr/>
          <p:nvPr/>
        </p:nvSpPr>
        <p:spPr bwMode="auto">
          <a:xfrm>
            <a:off x="3655758" y="4426549"/>
            <a:ext cx="4909578" cy="1423241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D367BE-39F5-29C3-C672-AF2EC21A090B}"/>
              </a:ext>
            </a:extLst>
          </p:cNvPr>
          <p:cNvGrpSpPr/>
          <p:nvPr/>
        </p:nvGrpSpPr>
        <p:grpSpPr>
          <a:xfrm>
            <a:off x="3574748" y="4675066"/>
            <a:ext cx="193115" cy="322399"/>
            <a:chOff x="2529616" y="1098808"/>
            <a:chExt cx="661604" cy="1104523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777064E-8CE4-9DF6-5134-616633F24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9616" y="1541727"/>
              <a:ext cx="661604" cy="66160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37FE316-0B11-3B17-AE6E-837760971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8665"/>
            <a:stretch/>
          </p:blipFill>
          <p:spPr>
            <a:xfrm>
              <a:off x="2588139" y="1098808"/>
              <a:ext cx="544558" cy="442919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886038-9FEB-C22E-336E-BCE486951ED0}"/>
              </a:ext>
            </a:extLst>
          </p:cNvPr>
          <p:cNvGrpSpPr/>
          <p:nvPr/>
        </p:nvGrpSpPr>
        <p:grpSpPr>
          <a:xfrm>
            <a:off x="3566435" y="5171470"/>
            <a:ext cx="209740" cy="351237"/>
            <a:chOff x="977263" y="1095383"/>
            <a:chExt cx="661604" cy="110794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9D336CA-FE6C-3A49-A874-7C50749F8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263" y="1541727"/>
              <a:ext cx="661604" cy="66160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03F61E7-6632-69CD-EB4F-69E793E2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2288" y="1095383"/>
              <a:ext cx="471554" cy="433448"/>
            </a:xfrm>
            <a:prstGeom prst="rect">
              <a:avLst/>
            </a:prstGeom>
          </p:spPr>
        </p:pic>
      </p:grp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33828DF8-03D4-FA0C-292F-E73E6D681470}"/>
              </a:ext>
            </a:extLst>
          </p:cNvPr>
          <p:cNvSpPr txBox="1">
            <a:spLocks/>
          </p:cNvSpPr>
          <p:nvPr/>
        </p:nvSpPr>
        <p:spPr>
          <a:xfrm>
            <a:off x="3686852" y="4452633"/>
            <a:ext cx="4814984" cy="13971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200" kern="0" dirty="0">
                <a:sym typeface="Wingdings" panose="05000000000000000000" pitchFamily="2" charset="2"/>
              </a:rPr>
              <a:t>The outcomes of analysis </a:t>
            </a:r>
          </a:p>
          <a:p>
            <a:pPr defTabSz="914400"/>
            <a:r>
              <a:rPr lang="en-GB" sz="1200" kern="0" dirty="0">
                <a:sym typeface="Wingdings" panose="05000000000000000000" pitchFamily="2" charset="2"/>
              </a:rPr>
              <a:t>Collect </a:t>
            </a:r>
            <a:r>
              <a:rPr lang="en-GB" sz="1200" i="1" kern="0" dirty="0">
                <a:sym typeface="Wingdings" panose="05000000000000000000" pitchFamily="2" charset="2"/>
              </a:rPr>
              <a:t>qualitative</a:t>
            </a:r>
            <a:r>
              <a:rPr lang="en-GB" sz="1200" kern="0" dirty="0">
                <a:sym typeface="Wingdings" panose="05000000000000000000" pitchFamily="2" charset="2"/>
              </a:rPr>
              <a:t> data (descriptions) on different </a:t>
            </a:r>
            <a:r>
              <a:rPr lang="en-GB" sz="1200" b="1" kern="0" dirty="0">
                <a:sym typeface="Wingdings" panose="05000000000000000000" pitchFamily="2" charset="2"/>
              </a:rPr>
              <a:t>ACP* employment concepts</a:t>
            </a:r>
          </a:p>
          <a:p>
            <a:pPr defTabSz="914400"/>
            <a:r>
              <a:rPr lang="en-GB" sz="1200" i="1" kern="0" dirty="0">
                <a:sym typeface="Wingdings" panose="05000000000000000000" pitchFamily="2" charset="2"/>
              </a:rPr>
              <a:t>Quantify</a:t>
            </a:r>
            <a:r>
              <a:rPr lang="en-GB" sz="1200" kern="0" dirty="0">
                <a:sym typeface="Wingdings" panose="05000000000000000000" pitchFamily="2" charset="2"/>
              </a:rPr>
              <a:t> the </a:t>
            </a:r>
            <a:r>
              <a:rPr lang="en-GB" sz="1200" b="1" kern="0" dirty="0">
                <a:sym typeface="Wingdings" panose="05000000000000000000" pitchFamily="2" charset="2"/>
              </a:rPr>
              <a:t>contribution of ACPs on the kill chain</a:t>
            </a:r>
          </a:p>
          <a:p>
            <a:pPr defTabSz="914400"/>
            <a:r>
              <a:rPr lang="en-GB" sz="1200" i="1" kern="0" dirty="0">
                <a:sym typeface="Wingdings" panose="05000000000000000000" pitchFamily="2" charset="2"/>
              </a:rPr>
              <a:t>Quantify</a:t>
            </a:r>
            <a:r>
              <a:rPr lang="en-GB" sz="1200" kern="0" dirty="0">
                <a:sym typeface="Wingdings" panose="05000000000000000000" pitchFamily="2" charset="2"/>
              </a:rPr>
              <a:t> the </a:t>
            </a:r>
            <a:r>
              <a:rPr lang="en-GB" sz="1200" b="1" kern="0" dirty="0">
                <a:sym typeface="Wingdings" panose="05000000000000000000" pitchFamily="2" charset="2"/>
              </a:rPr>
              <a:t>impact of ACPs on mission outcomes </a:t>
            </a:r>
            <a:r>
              <a:rPr lang="en-GB" sz="1200" kern="0" dirty="0">
                <a:sym typeface="Wingdings" panose="05000000000000000000" pitchFamily="2" charset="2"/>
              </a:rPr>
              <a:t>(e.g., success rate, survivability, time to target)</a:t>
            </a:r>
          </a:p>
          <a:p>
            <a:pPr defTabSz="914400"/>
            <a:endParaRPr lang="en-GB" sz="1200" kern="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29CF7CD-AF09-CE86-51DB-2EF18CB09A55}"/>
              </a:ext>
            </a:extLst>
          </p:cNvPr>
          <p:cNvSpPr/>
          <p:nvPr/>
        </p:nvSpPr>
        <p:spPr bwMode="auto">
          <a:xfrm>
            <a:off x="2413061" y="1835503"/>
            <a:ext cx="616579" cy="388331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309C4D4-15CC-A562-8187-845B50C41C6A}"/>
              </a:ext>
            </a:extLst>
          </p:cNvPr>
          <p:cNvSpPr txBox="1">
            <a:spLocks/>
          </p:cNvSpPr>
          <p:nvPr/>
        </p:nvSpPr>
        <p:spPr>
          <a:xfrm>
            <a:off x="665372" y="3718381"/>
            <a:ext cx="2358785" cy="3472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Simulation wargaming event</a:t>
            </a:r>
            <a:endParaRPr lang="en-GB" sz="12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217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4C666D-F4AA-B3D3-DC92-963B0012CD92}"/>
              </a:ext>
            </a:extLst>
          </p:cNvPr>
          <p:cNvSpPr/>
          <p:nvPr/>
        </p:nvSpPr>
        <p:spPr bwMode="auto">
          <a:xfrm>
            <a:off x="1445450" y="1386247"/>
            <a:ext cx="6253099" cy="4662334"/>
          </a:xfrm>
          <a:prstGeom prst="ellipse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BBFE57-95A8-FE8A-F22E-9F045FF760C6}"/>
              </a:ext>
            </a:extLst>
          </p:cNvPr>
          <p:cNvSpPr txBox="1"/>
          <p:nvPr/>
        </p:nvSpPr>
        <p:spPr>
          <a:xfrm>
            <a:off x="3224427" y="1484953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Business understanding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22E80D-B3D6-F7C1-EDE4-A38B3AAC2AAC}"/>
              </a:ext>
            </a:extLst>
          </p:cNvPr>
          <p:cNvSpPr/>
          <p:nvPr/>
        </p:nvSpPr>
        <p:spPr bwMode="auto">
          <a:xfrm>
            <a:off x="1704689" y="1761953"/>
            <a:ext cx="5745978" cy="4263006"/>
          </a:xfrm>
          <a:prstGeom prst="ellipse">
            <a:avLst/>
          </a:prstGeom>
          <a:solidFill>
            <a:srgbClr val="E2E2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D1DDEB-F216-AEB8-4EB7-8AB9CBA842EB}"/>
              </a:ext>
            </a:extLst>
          </p:cNvPr>
          <p:cNvSpPr txBox="1"/>
          <p:nvPr/>
        </p:nvSpPr>
        <p:spPr>
          <a:xfrm>
            <a:off x="3211136" y="1817705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understanding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84E324-9F0B-29E4-5515-63F7D8A53575}"/>
              </a:ext>
            </a:extLst>
          </p:cNvPr>
          <p:cNvGrpSpPr/>
          <p:nvPr/>
        </p:nvGrpSpPr>
        <p:grpSpPr>
          <a:xfrm>
            <a:off x="2816773" y="2190810"/>
            <a:ext cx="838141" cy="405259"/>
            <a:chOff x="2322364" y="1986436"/>
            <a:chExt cx="1003248" cy="41697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2EAEF2C-17B3-8746-A59A-96FA220C42CE}"/>
                </a:ext>
              </a:extLst>
            </p:cNvPr>
            <p:cNvSpPr/>
            <p:nvPr/>
          </p:nvSpPr>
          <p:spPr bwMode="auto">
            <a:xfrm>
              <a:off x="2454908" y="2017153"/>
              <a:ext cx="794139" cy="361189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E9CA39-61CD-694F-A2DB-A775CA50BE40}"/>
                </a:ext>
              </a:extLst>
            </p:cNvPr>
            <p:cNvSpPr txBox="1"/>
            <p:nvPr/>
          </p:nvSpPr>
          <p:spPr>
            <a:xfrm>
              <a:off x="2322364" y="1986436"/>
              <a:ext cx="1003248" cy="416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Collect initial data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2D6E03-D748-2D56-634F-10C93BADC59D}"/>
              </a:ext>
            </a:extLst>
          </p:cNvPr>
          <p:cNvGrpSpPr/>
          <p:nvPr/>
        </p:nvGrpSpPr>
        <p:grpSpPr>
          <a:xfrm>
            <a:off x="3899931" y="2123199"/>
            <a:ext cx="1344136" cy="400110"/>
            <a:chOff x="3012727" y="1182325"/>
            <a:chExt cx="1608921" cy="41167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65289A3-A603-40DA-772A-A35EC7FEDD17}"/>
                </a:ext>
              </a:extLst>
            </p:cNvPr>
            <p:cNvSpPr/>
            <p:nvPr/>
          </p:nvSpPr>
          <p:spPr bwMode="auto">
            <a:xfrm>
              <a:off x="3154680" y="1220718"/>
              <a:ext cx="1340360" cy="35036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F13E7F-2F9C-2569-02C2-AE2C58AC9D8B}"/>
                </a:ext>
              </a:extLst>
            </p:cNvPr>
            <p:cNvSpPr txBox="1"/>
            <p:nvPr/>
          </p:nvSpPr>
          <p:spPr>
            <a:xfrm>
              <a:off x="3012727" y="1182325"/>
              <a:ext cx="1608921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Design simulation experiment (DOE)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CED506-DFD6-DE47-51BF-DADEABB3E12C}"/>
              </a:ext>
            </a:extLst>
          </p:cNvPr>
          <p:cNvGrpSpPr/>
          <p:nvPr/>
        </p:nvGrpSpPr>
        <p:grpSpPr>
          <a:xfrm>
            <a:off x="5442237" y="2171597"/>
            <a:ext cx="763898" cy="400110"/>
            <a:chOff x="3086393" y="1182324"/>
            <a:chExt cx="914381" cy="41167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0C8DD54-285B-B1D6-1064-FBBBAB28D5C6}"/>
                </a:ext>
              </a:extLst>
            </p:cNvPr>
            <p:cNvSpPr/>
            <p:nvPr/>
          </p:nvSpPr>
          <p:spPr bwMode="auto">
            <a:xfrm>
              <a:off x="3154680" y="1220718"/>
              <a:ext cx="772428" cy="328204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C62D37-D27B-0C9A-DEC5-4DBD04B09C8B}"/>
                </a:ext>
              </a:extLst>
            </p:cNvPr>
            <p:cNvSpPr txBox="1"/>
            <p:nvPr/>
          </p:nvSpPr>
          <p:spPr>
            <a:xfrm>
              <a:off x="3086393" y="1182324"/>
              <a:ext cx="914381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Run simulation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3652053-C707-2A97-5133-FBBA17C74826}"/>
              </a:ext>
            </a:extLst>
          </p:cNvPr>
          <p:cNvSpPr/>
          <p:nvPr/>
        </p:nvSpPr>
        <p:spPr bwMode="auto">
          <a:xfrm>
            <a:off x="3061033" y="2739926"/>
            <a:ext cx="4566223" cy="273182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09FCB-D062-83E6-25DC-FA491E6C23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692"/>
          <a:stretch/>
        </p:blipFill>
        <p:spPr>
          <a:xfrm>
            <a:off x="2004798" y="2627179"/>
            <a:ext cx="1087739" cy="93881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F3B573-8236-7AC7-190C-1BDE4979E7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8267" y="2812626"/>
            <a:ext cx="4468989" cy="2419773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Factors</a:t>
            </a:r>
          </a:p>
          <a:p>
            <a:r>
              <a:rPr lang="en-GB" sz="1400" dirty="0"/>
              <a:t>Number of ACPs</a:t>
            </a:r>
          </a:p>
          <a:p>
            <a:r>
              <a:rPr lang="en-GB" sz="1400" dirty="0"/>
              <a:t>Type of ACPs</a:t>
            </a:r>
          </a:p>
          <a:p>
            <a:r>
              <a:rPr lang="en-GB" sz="1400" dirty="0"/>
              <a:t>Distribution of ACPs across fighters</a:t>
            </a:r>
          </a:p>
          <a:p>
            <a:pPr marL="0" indent="0">
              <a:buNone/>
            </a:pPr>
            <a:r>
              <a:rPr lang="en-GB" sz="1400" dirty="0"/>
              <a:t>Human-in-the-loop (virtual)</a:t>
            </a:r>
          </a:p>
          <a:p>
            <a:r>
              <a:rPr lang="en-GB" sz="1400" dirty="0">
                <a:sym typeface="Wingdings" panose="05000000000000000000" pitchFamily="2" charset="2"/>
              </a:rPr>
              <a:t>Baseline run: no ACPs</a:t>
            </a:r>
          </a:p>
          <a:p>
            <a:r>
              <a:rPr lang="en-GB" sz="1400" dirty="0">
                <a:sym typeface="Wingdings" panose="05000000000000000000" pitchFamily="2" charset="2"/>
              </a:rPr>
              <a:t>8 design points*, 2 runs each (2 teams of players)</a:t>
            </a:r>
          </a:p>
          <a:p>
            <a:r>
              <a:rPr lang="en-GB" sz="1400" dirty="0">
                <a:sym typeface="Wingdings" panose="05000000000000000000" pitchFamily="2" charset="2"/>
              </a:rPr>
              <a:t>Space-filling design  exploration</a:t>
            </a:r>
          </a:p>
          <a:p>
            <a:pPr marL="0" indent="0">
              <a:buNone/>
            </a:pPr>
            <a:r>
              <a:rPr lang="en-GB" sz="1400" b="1" dirty="0">
                <a:sym typeface="Wingdings" panose="05000000000000000000" pitchFamily="2" charset="2"/>
              </a:rPr>
              <a:t>Get two different employment concepts for each design point</a:t>
            </a:r>
          </a:p>
          <a:p>
            <a:pPr marL="0" indent="0">
              <a:buNone/>
            </a:pPr>
            <a:endParaRPr lang="en-GB" sz="14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0D96ACF-F7F1-9A93-4705-BA7709C88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4" y="555519"/>
            <a:ext cx="7774623" cy="625581"/>
          </a:xfrm>
        </p:spPr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400" i="1" dirty="0"/>
              <a:t>Exploring autonomous platforms through simulation wargaming and visual analytics</a:t>
            </a:r>
            <a:endParaRPr lang="en-GB" sz="3200" i="1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F0737B4-5959-BA62-F6A7-C9DD16B18AC3}"/>
              </a:ext>
            </a:extLst>
          </p:cNvPr>
          <p:cNvSpPr txBox="1">
            <a:spLocks/>
          </p:cNvSpPr>
          <p:nvPr/>
        </p:nvSpPr>
        <p:spPr>
          <a:xfrm>
            <a:off x="108519" y="6192436"/>
            <a:ext cx="6491248" cy="4551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100" kern="0" dirty="0"/>
              <a:t>*Design point = specific combination of factors and levels </a:t>
            </a:r>
            <a:br>
              <a:rPr lang="en-GB" sz="1100" kern="0" dirty="0"/>
            </a:br>
            <a:r>
              <a:rPr lang="en-GB" sz="1100" kern="0" dirty="0"/>
              <a:t>e.g., DP1 = 1 EW ACP, 2 ISR ACPs | DP2 = 2 EW ACPs, 3 ISR ACPs</a:t>
            </a:r>
            <a:endParaRPr lang="en-GB" sz="1100" b="1" kern="0" dirty="0">
              <a:sym typeface="Wingdings" panose="05000000000000000000" pitchFamily="2" charset="2"/>
            </a:endParaRPr>
          </a:p>
          <a:p>
            <a:pPr marL="0" indent="0" defTabSz="914400">
              <a:buFontTx/>
              <a:buNone/>
            </a:pPr>
            <a:endParaRPr lang="en-GB" sz="1100" kern="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829766-82E7-7404-EC12-15C0B1488009}"/>
              </a:ext>
            </a:extLst>
          </p:cNvPr>
          <p:cNvSpPr/>
          <p:nvPr/>
        </p:nvSpPr>
        <p:spPr bwMode="auto">
          <a:xfrm>
            <a:off x="4018522" y="2135690"/>
            <a:ext cx="1119773" cy="376862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069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4C666D-F4AA-B3D3-DC92-963B0012CD92}"/>
              </a:ext>
            </a:extLst>
          </p:cNvPr>
          <p:cNvSpPr/>
          <p:nvPr/>
        </p:nvSpPr>
        <p:spPr bwMode="auto">
          <a:xfrm>
            <a:off x="1445450" y="1386247"/>
            <a:ext cx="6253099" cy="4662334"/>
          </a:xfrm>
          <a:prstGeom prst="ellipse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BBFE57-95A8-FE8A-F22E-9F045FF760C6}"/>
              </a:ext>
            </a:extLst>
          </p:cNvPr>
          <p:cNvSpPr txBox="1"/>
          <p:nvPr/>
        </p:nvSpPr>
        <p:spPr>
          <a:xfrm>
            <a:off x="3224427" y="1484953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Business understanding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22E80D-B3D6-F7C1-EDE4-A38B3AAC2AAC}"/>
              </a:ext>
            </a:extLst>
          </p:cNvPr>
          <p:cNvSpPr/>
          <p:nvPr/>
        </p:nvSpPr>
        <p:spPr bwMode="auto">
          <a:xfrm>
            <a:off x="1704689" y="1761953"/>
            <a:ext cx="5745978" cy="4263006"/>
          </a:xfrm>
          <a:prstGeom prst="ellipse">
            <a:avLst/>
          </a:prstGeom>
          <a:solidFill>
            <a:srgbClr val="E2E2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D1DDEB-F216-AEB8-4EB7-8AB9CBA842EB}"/>
              </a:ext>
            </a:extLst>
          </p:cNvPr>
          <p:cNvSpPr txBox="1"/>
          <p:nvPr/>
        </p:nvSpPr>
        <p:spPr>
          <a:xfrm>
            <a:off x="3211136" y="1817705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understanding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3A30D-C305-731F-3977-C015329A9D50}"/>
              </a:ext>
            </a:extLst>
          </p:cNvPr>
          <p:cNvSpPr/>
          <p:nvPr/>
        </p:nvSpPr>
        <p:spPr bwMode="auto">
          <a:xfrm>
            <a:off x="1957713" y="2150456"/>
            <a:ext cx="5272820" cy="38981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0EDAD-A309-388A-EFAD-D7032FD695AE}"/>
              </a:ext>
            </a:extLst>
          </p:cNvPr>
          <p:cNvSpPr txBox="1"/>
          <p:nvPr/>
        </p:nvSpPr>
        <p:spPr>
          <a:xfrm>
            <a:off x="3228268" y="2196220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preparation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B99F2D-B66F-CDA7-5813-7D9D47F74338}"/>
              </a:ext>
            </a:extLst>
          </p:cNvPr>
          <p:cNvGrpSpPr/>
          <p:nvPr/>
        </p:nvGrpSpPr>
        <p:grpSpPr>
          <a:xfrm>
            <a:off x="3002218" y="2518983"/>
            <a:ext cx="951844" cy="553998"/>
            <a:chOff x="2998854" y="1175844"/>
            <a:chExt cx="1139350" cy="5700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FBCACEF-0F96-4333-C16C-CD99B6254136}"/>
                </a:ext>
              </a:extLst>
            </p:cNvPr>
            <p:cNvSpPr/>
            <p:nvPr/>
          </p:nvSpPr>
          <p:spPr bwMode="auto">
            <a:xfrm>
              <a:off x="3154679" y="1220718"/>
              <a:ext cx="904463" cy="504948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C9977C-D4F4-815F-32B6-C792E8545F81}"/>
                </a:ext>
              </a:extLst>
            </p:cNvPr>
            <p:cNvSpPr txBox="1"/>
            <p:nvPr/>
          </p:nvSpPr>
          <p:spPr>
            <a:xfrm>
              <a:off x="2998854" y="1175844"/>
              <a:ext cx="1139350" cy="5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Construct assumptions document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B5C9DF-6A34-A611-D480-C96B1A10BD9C}"/>
              </a:ext>
            </a:extLst>
          </p:cNvPr>
          <p:cNvGrpSpPr/>
          <p:nvPr/>
        </p:nvGrpSpPr>
        <p:grpSpPr>
          <a:xfrm>
            <a:off x="4919134" y="2595927"/>
            <a:ext cx="1356226" cy="400110"/>
            <a:chOff x="3013532" y="1182325"/>
            <a:chExt cx="1623393" cy="41167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4574045-26AF-27E3-2AB2-129E264EBA5A}"/>
                </a:ext>
              </a:extLst>
            </p:cNvPr>
            <p:cNvSpPr/>
            <p:nvPr/>
          </p:nvSpPr>
          <p:spPr bwMode="auto">
            <a:xfrm>
              <a:off x="3154680" y="1220718"/>
              <a:ext cx="1340360" cy="35036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30E3B5-9958-E457-C784-227C941C0914}"/>
                </a:ext>
              </a:extLst>
            </p:cNvPr>
            <p:cNvSpPr txBox="1"/>
            <p:nvPr/>
          </p:nvSpPr>
          <p:spPr>
            <a:xfrm>
              <a:off x="3013532" y="1182325"/>
              <a:ext cx="1623393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Integrate, format and merge data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E779C21-BB4A-ACFA-A0B4-96A6D948C0AB}"/>
              </a:ext>
            </a:extLst>
          </p:cNvPr>
          <p:cNvSpPr/>
          <p:nvPr/>
        </p:nvSpPr>
        <p:spPr bwMode="auto">
          <a:xfrm>
            <a:off x="708024" y="3103360"/>
            <a:ext cx="8232775" cy="277473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D0B700C-7AD0-8857-C1D7-C1BBE75D4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331" y="4839188"/>
            <a:ext cx="3745511" cy="9034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488987-4B62-C58E-8CED-1B1F583B4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167" y="3195689"/>
            <a:ext cx="3663039" cy="1134896"/>
          </a:xfrm>
          <a:prstGeom prst="rect">
            <a:avLst/>
          </a:prstGeom>
        </p:spPr>
      </p:pic>
      <p:sp>
        <p:nvSpPr>
          <p:cNvPr id="37" name="Arrow: Down 36">
            <a:extLst>
              <a:ext uri="{FF2B5EF4-FFF2-40B4-BE49-F238E27FC236}">
                <a16:creationId xmlns:a16="http://schemas.microsoft.com/office/drawing/2014/main" id="{99803427-23C5-5CDA-3836-879B83E7EC47}"/>
              </a:ext>
            </a:extLst>
          </p:cNvPr>
          <p:cNvSpPr/>
          <p:nvPr/>
        </p:nvSpPr>
        <p:spPr bwMode="auto">
          <a:xfrm>
            <a:off x="6605452" y="4381629"/>
            <a:ext cx="262467" cy="388503"/>
          </a:xfrm>
          <a:prstGeom prst="down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ABD356-BAD9-ECDC-2D03-D53E616E8722}"/>
              </a:ext>
            </a:extLst>
          </p:cNvPr>
          <p:cNvSpPr txBox="1"/>
          <p:nvPr/>
        </p:nvSpPr>
        <p:spPr>
          <a:xfrm>
            <a:off x="6719266" y="4376199"/>
            <a:ext cx="2145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Count number of event contributions for each platform and transform raw data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95B94E-DE88-7BA6-9EE8-F3DDCC5FCCD0}"/>
              </a:ext>
            </a:extLst>
          </p:cNvPr>
          <p:cNvGrpSpPr/>
          <p:nvPr/>
        </p:nvGrpSpPr>
        <p:grpSpPr>
          <a:xfrm>
            <a:off x="4471306" y="3195689"/>
            <a:ext cx="381760" cy="639308"/>
            <a:chOff x="977263" y="1095383"/>
            <a:chExt cx="661604" cy="110794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78A9677-6010-41F2-83E2-2C20BD721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7263" y="1541727"/>
              <a:ext cx="661604" cy="66160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3E96AE-0034-1B23-C577-071C9FA6E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2288" y="1095383"/>
              <a:ext cx="471554" cy="433448"/>
            </a:xfrm>
            <a:prstGeom prst="rect">
              <a:avLst/>
            </a:prstGeom>
          </p:spPr>
        </p:pic>
      </p:grpSp>
      <p:sp>
        <p:nvSpPr>
          <p:cNvPr id="22" name="Flowchart: Card 21">
            <a:extLst>
              <a:ext uri="{FF2B5EF4-FFF2-40B4-BE49-F238E27FC236}">
                <a16:creationId xmlns:a16="http://schemas.microsoft.com/office/drawing/2014/main" id="{B804EE2E-0B50-A230-1CC1-A7D04F8EE61E}"/>
              </a:ext>
            </a:extLst>
          </p:cNvPr>
          <p:cNvSpPr/>
          <p:nvPr/>
        </p:nvSpPr>
        <p:spPr bwMode="auto">
          <a:xfrm>
            <a:off x="1127882" y="3355626"/>
            <a:ext cx="2980809" cy="148356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89 h 10089"/>
              <a:gd name="connsiteX1" fmla="*/ 1240 w 10000"/>
              <a:gd name="connsiteY1" fmla="*/ 0 h 10089"/>
              <a:gd name="connsiteX2" fmla="*/ 10000 w 10000"/>
              <a:gd name="connsiteY2" fmla="*/ 89 h 10089"/>
              <a:gd name="connsiteX3" fmla="*/ 10000 w 10000"/>
              <a:gd name="connsiteY3" fmla="*/ 10089 h 10089"/>
              <a:gd name="connsiteX4" fmla="*/ 0 w 10000"/>
              <a:gd name="connsiteY4" fmla="*/ 10089 h 10089"/>
              <a:gd name="connsiteX5" fmla="*/ 0 w 10000"/>
              <a:gd name="connsiteY5" fmla="*/ 2089 h 1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89">
                <a:moveTo>
                  <a:pt x="0" y="2089"/>
                </a:moveTo>
                <a:lnTo>
                  <a:pt x="1240" y="0"/>
                </a:lnTo>
                <a:lnTo>
                  <a:pt x="10000" y="89"/>
                </a:lnTo>
                <a:lnTo>
                  <a:pt x="10000" y="10089"/>
                </a:lnTo>
                <a:lnTo>
                  <a:pt x="0" y="10089"/>
                </a:lnTo>
                <a:lnTo>
                  <a:pt x="0" y="2089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732E1-0F7B-843F-1064-563F8B862D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6094" y="3431006"/>
            <a:ext cx="3663040" cy="1752485"/>
          </a:xfrm>
        </p:spPr>
        <p:txBody>
          <a:bodyPr/>
          <a:lstStyle/>
          <a:p>
            <a:pPr marL="0" indent="0">
              <a:buNone/>
            </a:pPr>
            <a:r>
              <a:rPr lang="en-GB" sz="1400" b="1" i="1" dirty="0">
                <a:sym typeface="Wingdings" panose="05000000000000000000" pitchFamily="2" charset="2"/>
              </a:rPr>
              <a:t>Descriptions of different ACP employment concepts</a:t>
            </a:r>
          </a:p>
          <a:p>
            <a:r>
              <a:rPr lang="en-GB" sz="1400" i="1" dirty="0">
                <a:sym typeface="Wingdings" panose="05000000000000000000" pitchFamily="2" charset="2"/>
              </a:rPr>
              <a:t>ACP employment concept 1</a:t>
            </a:r>
          </a:p>
          <a:p>
            <a:r>
              <a:rPr lang="en-GB" sz="1400" i="1" dirty="0">
                <a:sym typeface="Wingdings" panose="05000000000000000000" pitchFamily="2" charset="2"/>
              </a:rPr>
              <a:t>ACP employment concept 2</a:t>
            </a:r>
          </a:p>
          <a:p>
            <a:r>
              <a:rPr lang="en-GB" sz="1400" i="1" dirty="0">
                <a:sym typeface="Wingdings" panose="05000000000000000000" pitchFamily="2" charset="2"/>
              </a:rPr>
              <a:t>…</a:t>
            </a:r>
          </a:p>
          <a:p>
            <a:pPr marL="0" indent="0">
              <a:buNone/>
            </a:pPr>
            <a:endParaRPr lang="en-GB" sz="14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1400" i="1" dirty="0">
              <a:sym typeface="Wingdings" panose="05000000000000000000" pitchFamily="2" charset="2"/>
            </a:endParaRPr>
          </a:p>
          <a:p>
            <a:endParaRPr lang="en-GB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3B9D11-048E-3591-FA19-57133AACB2F3}"/>
              </a:ext>
            </a:extLst>
          </p:cNvPr>
          <p:cNvGrpSpPr/>
          <p:nvPr/>
        </p:nvGrpSpPr>
        <p:grpSpPr>
          <a:xfrm>
            <a:off x="938316" y="3260518"/>
            <a:ext cx="351500" cy="586818"/>
            <a:chOff x="2529616" y="1098808"/>
            <a:chExt cx="661604" cy="11045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3D4532-A62E-3F06-C89F-DDFB36D25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9616" y="1541727"/>
              <a:ext cx="661604" cy="6616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F452AA-FAA6-FB7B-12D6-B86F13E17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8665"/>
            <a:stretch/>
          </p:blipFill>
          <p:spPr>
            <a:xfrm>
              <a:off x="2588139" y="1098808"/>
              <a:ext cx="544558" cy="442919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9E0E06B-7048-E2A4-EB65-A2B4955F0B18}"/>
              </a:ext>
            </a:extLst>
          </p:cNvPr>
          <p:cNvSpPr/>
          <p:nvPr/>
        </p:nvSpPr>
        <p:spPr bwMode="auto">
          <a:xfrm>
            <a:off x="5049283" y="2607970"/>
            <a:ext cx="1119773" cy="400111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9520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14C666D-F4AA-B3D3-DC92-963B0012CD92}"/>
              </a:ext>
            </a:extLst>
          </p:cNvPr>
          <p:cNvSpPr/>
          <p:nvPr/>
        </p:nvSpPr>
        <p:spPr bwMode="auto">
          <a:xfrm>
            <a:off x="1445450" y="1386247"/>
            <a:ext cx="6253099" cy="4662334"/>
          </a:xfrm>
          <a:prstGeom prst="ellipse">
            <a:avLst/>
          </a:prstGeom>
          <a:solidFill>
            <a:srgbClr val="F0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BBFE57-95A8-FE8A-F22E-9F045FF760C6}"/>
              </a:ext>
            </a:extLst>
          </p:cNvPr>
          <p:cNvSpPr txBox="1"/>
          <p:nvPr/>
        </p:nvSpPr>
        <p:spPr>
          <a:xfrm>
            <a:off x="3224427" y="1484953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Business understanding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222E80D-B3D6-F7C1-EDE4-A38B3AAC2AAC}"/>
              </a:ext>
            </a:extLst>
          </p:cNvPr>
          <p:cNvSpPr/>
          <p:nvPr/>
        </p:nvSpPr>
        <p:spPr bwMode="auto">
          <a:xfrm>
            <a:off x="1704689" y="1761953"/>
            <a:ext cx="5745978" cy="4263006"/>
          </a:xfrm>
          <a:prstGeom prst="ellipse">
            <a:avLst/>
          </a:prstGeom>
          <a:solidFill>
            <a:srgbClr val="E2E2F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D1DDEB-F216-AEB8-4EB7-8AB9CBA842EB}"/>
              </a:ext>
            </a:extLst>
          </p:cNvPr>
          <p:cNvSpPr txBox="1"/>
          <p:nvPr/>
        </p:nvSpPr>
        <p:spPr>
          <a:xfrm>
            <a:off x="3211136" y="1817705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understanding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B3A30D-C305-731F-3977-C015329A9D50}"/>
              </a:ext>
            </a:extLst>
          </p:cNvPr>
          <p:cNvSpPr/>
          <p:nvPr/>
        </p:nvSpPr>
        <p:spPr bwMode="auto">
          <a:xfrm>
            <a:off x="1957713" y="2150456"/>
            <a:ext cx="5272820" cy="38981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10EDAD-A309-388A-EFAD-D7032FD695AE}"/>
              </a:ext>
            </a:extLst>
          </p:cNvPr>
          <p:cNvSpPr txBox="1"/>
          <p:nvPr/>
        </p:nvSpPr>
        <p:spPr>
          <a:xfrm>
            <a:off x="3228268" y="2196220"/>
            <a:ext cx="263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 preparation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74F83A-E4F4-C959-79AB-36E7EF9C58AB}"/>
              </a:ext>
            </a:extLst>
          </p:cNvPr>
          <p:cNvSpPr/>
          <p:nvPr/>
        </p:nvSpPr>
        <p:spPr bwMode="auto">
          <a:xfrm>
            <a:off x="2150533" y="2473219"/>
            <a:ext cx="4902199" cy="3555513"/>
          </a:xfrm>
          <a:prstGeom prst="ellipse">
            <a:avLst/>
          </a:prstGeom>
          <a:solidFill>
            <a:srgbClr val="B4B4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CEB1F-6507-26D9-181A-65F9F97140E3}"/>
              </a:ext>
            </a:extLst>
          </p:cNvPr>
          <p:cNvSpPr txBox="1"/>
          <p:nvPr/>
        </p:nvSpPr>
        <p:spPr>
          <a:xfrm>
            <a:off x="3676142" y="2584723"/>
            <a:ext cx="1760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Modelling &amp; Analysis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698135-0A10-2C60-B9B3-85659E329B5D}"/>
              </a:ext>
            </a:extLst>
          </p:cNvPr>
          <p:cNvGrpSpPr/>
          <p:nvPr/>
        </p:nvGrpSpPr>
        <p:grpSpPr>
          <a:xfrm>
            <a:off x="3152874" y="2884819"/>
            <a:ext cx="951844" cy="553998"/>
            <a:chOff x="2966702" y="1175934"/>
            <a:chExt cx="1139350" cy="57001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4B7C401-2DFD-C167-7058-75FECE9557FC}"/>
                </a:ext>
              </a:extLst>
            </p:cNvPr>
            <p:cNvSpPr/>
            <p:nvPr/>
          </p:nvSpPr>
          <p:spPr bwMode="auto">
            <a:xfrm>
              <a:off x="3154680" y="1220718"/>
              <a:ext cx="815607" cy="52523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D3A755-3229-FC32-64A6-C8BCDC5F9FBD}"/>
                </a:ext>
              </a:extLst>
            </p:cNvPr>
            <p:cNvSpPr txBox="1"/>
            <p:nvPr/>
          </p:nvSpPr>
          <p:spPr>
            <a:xfrm>
              <a:off x="2966702" y="1175934"/>
              <a:ext cx="1139350" cy="570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Develop simulation model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002F9A-BA28-72B1-162F-063313FB19C3}"/>
              </a:ext>
            </a:extLst>
          </p:cNvPr>
          <p:cNvGrpSpPr/>
          <p:nvPr/>
        </p:nvGrpSpPr>
        <p:grpSpPr>
          <a:xfrm>
            <a:off x="4971233" y="2857498"/>
            <a:ext cx="951844" cy="424437"/>
            <a:chOff x="2995617" y="1155239"/>
            <a:chExt cx="1139350" cy="43670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9146755-134F-6F2D-BE1D-5139BC21FDC8}"/>
                </a:ext>
              </a:extLst>
            </p:cNvPr>
            <p:cNvSpPr/>
            <p:nvPr/>
          </p:nvSpPr>
          <p:spPr bwMode="auto">
            <a:xfrm>
              <a:off x="3154681" y="1220718"/>
              <a:ext cx="897993" cy="37123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7F86E7-FEE3-B422-08ED-1C71E176DE8C}"/>
                </a:ext>
              </a:extLst>
            </p:cNvPr>
            <p:cNvSpPr txBox="1"/>
            <p:nvPr/>
          </p:nvSpPr>
          <p:spPr>
            <a:xfrm>
              <a:off x="2995617" y="1155239"/>
              <a:ext cx="1139350" cy="41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Develop meta-model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3FE0FC-102A-168D-EBF9-075119EBA032}"/>
              </a:ext>
            </a:extLst>
          </p:cNvPr>
          <p:cNvGrpSpPr/>
          <p:nvPr/>
        </p:nvGrpSpPr>
        <p:grpSpPr>
          <a:xfrm>
            <a:off x="4000235" y="2822706"/>
            <a:ext cx="1099690" cy="553998"/>
            <a:chOff x="2945616" y="1150004"/>
            <a:chExt cx="1316320" cy="57001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F77F586-AD7C-2F29-729E-3ACB87BD4E11}"/>
                </a:ext>
              </a:extLst>
            </p:cNvPr>
            <p:cNvSpPr/>
            <p:nvPr/>
          </p:nvSpPr>
          <p:spPr bwMode="auto">
            <a:xfrm>
              <a:off x="3099658" y="1176691"/>
              <a:ext cx="1034821" cy="532180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4671C7-50E7-0501-BD3C-D69B348C9768}"/>
                </a:ext>
              </a:extLst>
            </p:cNvPr>
            <p:cNvSpPr txBox="1"/>
            <p:nvPr/>
          </p:nvSpPr>
          <p:spPr>
            <a:xfrm>
              <a:off x="2945616" y="1150004"/>
              <a:ext cx="1316320" cy="57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Develop visual model and visualisations</a:t>
              </a:r>
            </a:p>
          </p:txBody>
        </p:sp>
      </p:grpSp>
      <p:pic>
        <p:nvPicPr>
          <p:cNvPr id="10" name="Picture 2" descr="image007">
            <a:extLst>
              <a:ext uri="{FF2B5EF4-FFF2-40B4-BE49-F238E27FC236}">
                <a16:creationId xmlns:a16="http://schemas.microsoft.com/office/drawing/2014/main" id="{2044C516-52EC-141B-F45D-B261E201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41" y="2469446"/>
            <a:ext cx="1688557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13D27-5168-7267-F8EF-103F21CF0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119" y="4724031"/>
            <a:ext cx="3244890" cy="14824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F8C0FC-1239-A2BE-8499-265EA4375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515" y="3513482"/>
            <a:ext cx="3312028" cy="239942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7C89A7-844B-9D01-2CEB-4D13245686A9}"/>
              </a:ext>
            </a:extLst>
          </p:cNvPr>
          <p:cNvSpPr/>
          <p:nvPr/>
        </p:nvSpPr>
        <p:spPr bwMode="auto">
          <a:xfrm>
            <a:off x="4094582" y="2839662"/>
            <a:ext cx="907801" cy="526207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71ED4-7737-62BB-DCE9-ABC8B758BD42}"/>
              </a:ext>
            </a:extLst>
          </p:cNvPr>
          <p:cNvSpPr txBox="1"/>
          <p:nvPr/>
        </p:nvSpPr>
        <p:spPr>
          <a:xfrm>
            <a:off x="424101" y="4150828"/>
            <a:ext cx="192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Ibis</a:t>
            </a:r>
            <a:b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en-GB" sz="10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Visual analytics tool for simulation studies</a:t>
            </a:r>
            <a:endParaRPr lang="en-GB" sz="1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6810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540A0FB-518B-335B-C861-CFFF93550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3" y="2428108"/>
            <a:ext cx="8769114" cy="398798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328F7D-48B7-4A0F-8DAA-98C73CB6553C}"/>
              </a:ext>
            </a:extLst>
          </p:cNvPr>
          <p:cNvSpPr/>
          <p:nvPr/>
        </p:nvSpPr>
        <p:spPr bwMode="auto">
          <a:xfrm>
            <a:off x="1921933" y="2739925"/>
            <a:ext cx="5719838" cy="203527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B3299-D077-6113-7A96-00CF72614792}"/>
              </a:ext>
            </a:extLst>
          </p:cNvPr>
          <p:cNvGrpSpPr/>
          <p:nvPr/>
        </p:nvGrpSpPr>
        <p:grpSpPr>
          <a:xfrm>
            <a:off x="1838143" y="2998044"/>
            <a:ext cx="351500" cy="586818"/>
            <a:chOff x="2529616" y="1098808"/>
            <a:chExt cx="661604" cy="110452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B7C7A56-A5A5-85C4-BA7E-2A88FEFD4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9616" y="1541727"/>
              <a:ext cx="661604" cy="66160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A858014-4579-A278-0B17-EAD783877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8665"/>
            <a:stretch/>
          </p:blipFill>
          <p:spPr>
            <a:xfrm>
              <a:off x="2588139" y="1098808"/>
              <a:ext cx="544558" cy="44291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C7276B-F094-2EDE-F520-E98B06E9B070}"/>
              </a:ext>
            </a:extLst>
          </p:cNvPr>
          <p:cNvGrpSpPr/>
          <p:nvPr/>
        </p:nvGrpSpPr>
        <p:grpSpPr>
          <a:xfrm>
            <a:off x="1807883" y="3742799"/>
            <a:ext cx="381760" cy="639308"/>
            <a:chOff x="977263" y="1095383"/>
            <a:chExt cx="661604" cy="11079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4352D0-53CB-856F-1925-7CE5255C9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263" y="1541727"/>
              <a:ext cx="661604" cy="66160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EFC4D7-884D-4FF1-B4A2-F5638B88A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2288" y="1095383"/>
              <a:ext cx="471554" cy="433448"/>
            </a:xfrm>
            <a:prstGeom prst="rect">
              <a:avLst/>
            </a:prstGeom>
          </p:spPr>
        </p:pic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DD033D5-6F6E-39EA-DDA7-B349EEA5CDD8}"/>
              </a:ext>
            </a:extLst>
          </p:cNvPr>
          <p:cNvSpPr txBox="1">
            <a:spLocks/>
          </p:cNvSpPr>
          <p:nvPr/>
        </p:nvSpPr>
        <p:spPr>
          <a:xfrm>
            <a:off x="2125133" y="2812626"/>
            <a:ext cx="5407781" cy="23399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600" kern="0" dirty="0">
                <a:sym typeface="Wingdings" panose="05000000000000000000" pitchFamily="2" charset="2"/>
              </a:rPr>
              <a:t>The outcomes of analysis </a:t>
            </a:r>
          </a:p>
          <a:p>
            <a:pPr defTabSz="914400"/>
            <a:r>
              <a:rPr lang="en-GB" sz="1600" kern="0" dirty="0">
                <a:sym typeface="Wingdings" panose="05000000000000000000" pitchFamily="2" charset="2"/>
              </a:rPr>
              <a:t>Collect </a:t>
            </a:r>
            <a:r>
              <a:rPr lang="en-GB" sz="1600" i="1" kern="0" dirty="0">
                <a:sym typeface="Wingdings" panose="05000000000000000000" pitchFamily="2" charset="2"/>
              </a:rPr>
              <a:t>qualitative</a:t>
            </a:r>
            <a:r>
              <a:rPr lang="en-GB" sz="1600" kern="0" dirty="0">
                <a:sym typeface="Wingdings" panose="05000000000000000000" pitchFamily="2" charset="2"/>
              </a:rPr>
              <a:t> data (descriptions) on different </a:t>
            </a:r>
            <a:r>
              <a:rPr lang="en-GB" sz="1600" b="1" kern="0" dirty="0">
                <a:sym typeface="Wingdings" panose="05000000000000000000" pitchFamily="2" charset="2"/>
              </a:rPr>
              <a:t>ACP* employment concepts</a:t>
            </a:r>
          </a:p>
          <a:p>
            <a:pPr defTabSz="914400"/>
            <a:r>
              <a:rPr lang="en-GB" sz="1600" i="1" kern="0" dirty="0">
                <a:sym typeface="Wingdings" panose="05000000000000000000" pitchFamily="2" charset="2"/>
              </a:rPr>
              <a:t>Quantify</a:t>
            </a:r>
            <a:r>
              <a:rPr lang="en-GB" sz="1600" kern="0" dirty="0">
                <a:sym typeface="Wingdings" panose="05000000000000000000" pitchFamily="2" charset="2"/>
              </a:rPr>
              <a:t> the </a:t>
            </a:r>
            <a:r>
              <a:rPr lang="en-GB" sz="1600" b="1" kern="0" dirty="0">
                <a:sym typeface="Wingdings" panose="05000000000000000000" pitchFamily="2" charset="2"/>
              </a:rPr>
              <a:t>contribution of ACPs on the kill chain</a:t>
            </a:r>
          </a:p>
          <a:p>
            <a:pPr defTabSz="914400"/>
            <a:r>
              <a:rPr lang="en-GB" sz="1600" i="1" kern="0" dirty="0">
                <a:sym typeface="Wingdings" panose="05000000000000000000" pitchFamily="2" charset="2"/>
              </a:rPr>
              <a:t>Quantify</a:t>
            </a:r>
            <a:r>
              <a:rPr lang="en-GB" sz="1600" kern="0" dirty="0">
                <a:sym typeface="Wingdings" panose="05000000000000000000" pitchFamily="2" charset="2"/>
              </a:rPr>
              <a:t> the </a:t>
            </a:r>
            <a:r>
              <a:rPr lang="en-GB" sz="1600" b="1" kern="0" dirty="0">
                <a:sym typeface="Wingdings" panose="05000000000000000000" pitchFamily="2" charset="2"/>
              </a:rPr>
              <a:t>impact of ACPs on mission outcomes </a:t>
            </a:r>
            <a:r>
              <a:rPr lang="en-GB" sz="1600" kern="0" dirty="0">
                <a:sym typeface="Wingdings" panose="05000000000000000000" pitchFamily="2" charset="2"/>
              </a:rPr>
              <a:t>(e.g., success rate, survivability, time to target)</a:t>
            </a:r>
          </a:p>
          <a:p>
            <a:pPr defTabSz="914400"/>
            <a:endParaRPr lang="en-GB" sz="1600" kern="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5A896DF-D601-6FFE-4387-01213BDDEC78}"/>
              </a:ext>
            </a:extLst>
          </p:cNvPr>
          <p:cNvSpPr/>
          <p:nvPr/>
        </p:nvSpPr>
        <p:spPr bwMode="auto">
          <a:xfrm>
            <a:off x="2515271" y="3932614"/>
            <a:ext cx="4914230" cy="626686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E8DD874-9A56-5E9F-2326-3E58C454F6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72" y="1238117"/>
            <a:ext cx="1171030" cy="8585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7602DA9-645D-0023-6125-FC08FB8D0934}"/>
              </a:ext>
            </a:extLst>
          </p:cNvPr>
          <p:cNvSpPr txBox="1"/>
          <p:nvPr/>
        </p:nvSpPr>
        <p:spPr>
          <a:xfrm>
            <a:off x="2125990" y="1667394"/>
            <a:ext cx="135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Overview metrics</a:t>
            </a:r>
          </a:p>
        </p:txBody>
      </p:sp>
      <p:pic>
        <p:nvPicPr>
          <p:cNvPr id="27" name="Picture 2" descr="image007">
            <a:extLst>
              <a:ext uri="{FF2B5EF4-FFF2-40B4-BE49-F238E27FC236}">
                <a16:creationId xmlns:a16="http://schemas.microsoft.com/office/drawing/2014/main" id="{7ADD1839-5138-71E0-BBE7-14659F79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50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7A3873E-3EE4-10DB-B850-9B9690FCE26E}"/>
              </a:ext>
            </a:extLst>
          </p:cNvPr>
          <p:cNvSpPr/>
          <p:nvPr/>
        </p:nvSpPr>
        <p:spPr bwMode="auto">
          <a:xfrm>
            <a:off x="4572000" y="2120330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C86948-FF76-7DF2-7EDE-2A586D6CFB49}"/>
              </a:ext>
            </a:extLst>
          </p:cNvPr>
          <p:cNvSpPr txBox="1"/>
          <p:nvPr/>
        </p:nvSpPr>
        <p:spPr>
          <a:xfrm>
            <a:off x="1351691" y="2120330"/>
            <a:ext cx="230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Baseline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2C586D-E943-C8FB-0152-7BB330D23DDD}"/>
              </a:ext>
            </a:extLst>
          </p:cNvPr>
          <p:cNvSpPr txBox="1"/>
          <p:nvPr/>
        </p:nvSpPr>
        <p:spPr>
          <a:xfrm>
            <a:off x="5372101" y="2120330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</p:spTree>
    <p:extLst>
      <p:ext uri="{BB962C8B-B14F-4D97-AF65-F5344CB8AC3E}">
        <p14:creationId xmlns:p14="http://schemas.microsoft.com/office/powerpoint/2010/main" val="47167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4879F-BCF1-C03A-2E9B-64E71EE605F0}"/>
              </a:ext>
            </a:extLst>
          </p:cNvPr>
          <p:cNvSpPr txBox="1"/>
          <p:nvPr/>
        </p:nvSpPr>
        <p:spPr>
          <a:xfrm>
            <a:off x="1351691" y="2120330"/>
            <a:ext cx="230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Baseline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1AFBB-1238-DAAD-724E-895B105B08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dirty="0"/>
          </a:p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F6B58C-B931-DB4F-DC9F-DB871BC80792}"/>
              </a:ext>
            </a:extLst>
          </p:cNvPr>
          <p:cNvGrpSpPr/>
          <p:nvPr/>
        </p:nvGrpSpPr>
        <p:grpSpPr>
          <a:xfrm>
            <a:off x="5739447" y="1320353"/>
            <a:ext cx="3365500" cy="767644"/>
            <a:chOff x="5006083" y="3839730"/>
            <a:chExt cx="3365500" cy="76764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3644A01-EB07-FA81-CCF7-79467439B767}"/>
                </a:ext>
              </a:extLst>
            </p:cNvPr>
            <p:cNvSpPr/>
            <p:nvPr/>
          </p:nvSpPr>
          <p:spPr bwMode="auto">
            <a:xfrm>
              <a:off x="5094983" y="3839730"/>
              <a:ext cx="3170593" cy="767644"/>
            </a:xfrm>
            <a:prstGeom prst="roundRect">
              <a:avLst/>
            </a:prstGeom>
            <a:solidFill>
              <a:srgbClr val="FCE2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80441C5E-4251-BBAA-F663-AA6F5F368082}"/>
                </a:ext>
              </a:extLst>
            </p:cNvPr>
            <p:cNvSpPr txBox="1">
              <a:spLocks/>
            </p:cNvSpPr>
            <p:nvPr/>
          </p:nvSpPr>
          <p:spPr>
            <a:xfrm>
              <a:off x="5006083" y="3881590"/>
              <a:ext cx="3365500" cy="625582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ACP employment concept 1 had no change in the success metrics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AF7AE02-C9DA-8FCD-8B12-41FCE855632E}"/>
              </a:ext>
            </a:extLst>
          </p:cNvPr>
          <p:cNvSpPr/>
          <p:nvPr/>
        </p:nvSpPr>
        <p:spPr bwMode="auto">
          <a:xfrm>
            <a:off x="4572000" y="2120330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58DEF5-B74E-412D-207B-64EAE39B3497}"/>
              </a:ext>
            </a:extLst>
          </p:cNvPr>
          <p:cNvSpPr txBox="1"/>
          <p:nvPr/>
        </p:nvSpPr>
        <p:spPr>
          <a:xfrm>
            <a:off x="5372101" y="2120330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3587241-FAB7-6EDA-9C3E-C10702072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2" y="1238117"/>
            <a:ext cx="1171030" cy="85855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107B21-211E-06AB-27E0-E51777C42D76}"/>
              </a:ext>
            </a:extLst>
          </p:cNvPr>
          <p:cNvSpPr txBox="1"/>
          <p:nvPr/>
        </p:nvSpPr>
        <p:spPr>
          <a:xfrm>
            <a:off x="2125990" y="1667394"/>
            <a:ext cx="135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Overview metrics</a:t>
            </a:r>
          </a:p>
        </p:txBody>
      </p:sp>
      <p:pic>
        <p:nvPicPr>
          <p:cNvPr id="24" name="Picture 2" descr="image007">
            <a:extLst>
              <a:ext uri="{FF2B5EF4-FFF2-40B4-BE49-F238E27FC236}">
                <a16:creationId xmlns:a16="http://schemas.microsoft.com/office/drawing/2014/main" id="{E9450906-3699-5C46-83B9-B61F1895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50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D5D253-8479-8D09-EE4E-7F2D42958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53" y="2428108"/>
            <a:ext cx="8769114" cy="398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59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667917E-ECB4-E74D-B55A-13C4997FB846}"/>
              </a:ext>
            </a:extLst>
          </p:cNvPr>
          <p:cNvSpPr txBox="1"/>
          <p:nvPr/>
        </p:nvSpPr>
        <p:spPr>
          <a:xfrm>
            <a:off x="1351691" y="2120330"/>
            <a:ext cx="230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Baseline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46DF7A-A44E-8343-85E9-156E15D91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53" y="2428108"/>
            <a:ext cx="8769114" cy="398798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179B2B-3F1E-B7C7-BF1C-22B5FB002F0D}"/>
              </a:ext>
            </a:extLst>
          </p:cNvPr>
          <p:cNvSpPr/>
          <p:nvPr/>
        </p:nvSpPr>
        <p:spPr bwMode="auto">
          <a:xfrm>
            <a:off x="4572000" y="2120330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7BD75-2056-AC77-472C-6D9FEBC11BA9}"/>
              </a:ext>
            </a:extLst>
          </p:cNvPr>
          <p:cNvSpPr txBox="1"/>
          <p:nvPr/>
        </p:nvSpPr>
        <p:spPr>
          <a:xfrm>
            <a:off x="5372101" y="2120330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83A359-48C4-4391-42C6-08330CD70604}"/>
              </a:ext>
            </a:extLst>
          </p:cNvPr>
          <p:cNvGrpSpPr/>
          <p:nvPr/>
        </p:nvGrpSpPr>
        <p:grpSpPr>
          <a:xfrm>
            <a:off x="199433" y="2120330"/>
            <a:ext cx="4372567" cy="307777"/>
            <a:chOff x="199433" y="2120330"/>
            <a:chExt cx="4372567" cy="3077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C6A869-1CEB-C53A-1BA4-2ACE589BE207}"/>
                </a:ext>
              </a:extLst>
            </p:cNvPr>
            <p:cNvSpPr/>
            <p:nvPr/>
          </p:nvSpPr>
          <p:spPr bwMode="auto">
            <a:xfrm>
              <a:off x="199433" y="2120330"/>
              <a:ext cx="4372567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3C6C55-8EA1-65D5-AF4D-A4A9425A673F}"/>
                </a:ext>
              </a:extLst>
            </p:cNvPr>
            <p:cNvSpPr txBox="1"/>
            <p:nvPr/>
          </p:nvSpPr>
          <p:spPr>
            <a:xfrm>
              <a:off x="1040658" y="2120330"/>
              <a:ext cx="2969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ACP employment concept 2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61EB9-4BD0-D77D-DDDB-2521181BE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72" y="1238117"/>
            <a:ext cx="1171030" cy="8585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02D334-2590-E43A-AD1C-F23E6A9772E7}"/>
              </a:ext>
            </a:extLst>
          </p:cNvPr>
          <p:cNvSpPr txBox="1"/>
          <p:nvPr/>
        </p:nvSpPr>
        <p:spPr>
          <a:xfrm>
            <a:off x="2125990" y="1667394"/>
            <a:ext cx="1352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Overview metrics</a:t>
            </a:r>
          </a:p>
        </p:txBody>
      </p:sp>
      <p:pic>
        <p:nvPicPr>
          <p:cNvPr id="10" name="Picture 2" descr="image007">
            <a:extLst>
              <a:ext uri="{FF2B5EF4-FFF2-40B4-BE49-F238E27FC236}">
                <a16:creationId xmlns:a16="http://schemas.microsoft.com/office/drawing/2014/main" id="{2044C516-52EC-141B-F45D-B261E201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50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BB2C54-3436-7056-5EE1-7C7CF539F5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9031"/>
          <a:stretch/>
        </p:blipFill>
        <p:spPr>
          <a:xfrm>
            <a:off x="175453" y="2418189"/>
            <a:ext cx="4481793" cy="4017149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A365010E-B604-3E70-C267-FF559A5CD28D}"/>
              </a:ext>
            </a:extLst>
          </p:cNvPr>
          <p:cNvSpPr/>
          <p:nvPr/>
        </p:nvSpPr>
        <p:spPr bwMode="auto">
          <a:xfrm rot="14008730" flipH="1" flipV="1">
            <a:off x="1335657" y="2800949"/>
            <a:ext cx="325890" cy="276459"/>
          </a:xfrm>
          <a:prstGeom prst="downArrow">
            <a:avLst/>
          </a:prstGeom>
          <a:solidFill>
            <a:srgbClr val="EF82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40929E0-4BF4-3E97-C586-DF661CD3AAE1}"/>
              </a:ext>
            </a:extLst>
          </p:cNvPr>
          <p:cNvSpPr/>
          <p:nvPr/>
        </p:nvSpPr>
        <p:spPr bwMode="auto">
          <a:xfrm rot="16200000" flipH="1" flipV="1">
            <a:off x="3497627" y="5212736"/>
            <a:ext cx="325890" cy="276459"/>
          </a:xfrm>
          <a:prstGeom prst="downArrow">
            <a:avLst/>
          </a:prstGeom>
          <a:solidFill>
            <a:srgbClr val="EF82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44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61EB9-4BD0-D77D-DDDB-2521181B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2" y="1375767"/>
            <a:ext cx="1171030" cy="858553"/>
          </a:xfrm>
          <a:prstGeom prst="rect">
            <a:avLst/>
          </a:prstGeom>
        </p:spPr>
      </p:pic>
      <p:pic>
        <p:nvPicPr>
          <p:cNvPr id="7" name="Picture 2" descr="image007">
            <a:extLst>
              <a:ext uri="{FF2B5EF4-FFF2-40B4-BE49-F238E27FC236}">
                <a16:creationId xmlns:a16="http://schemas.microsoft.com/office/drawing/2014/main" id="{DB546621-9193-9CD4-A679-140F838C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08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238EA-6179-C54D-6E19-65E58D1D5A8B}"/>
              </a:ext>
            </a:extLst>
          </p:cNvPr>
          <p:cNvSpPr txBox="1"/>
          <p:nvPr/>
        </p:nvSpPr>
        <p:spPr>
          <a:xfrm>
            <a:off x="2313915" y="1667394"/>
            <a:ext cx="164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Platform contribution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E7ADC-B595-BD83-4CE3-5B628F28F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6" y="2611481"/>
            <a:ext cx="4635802" cy="3426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F7C3E-DA8A-7411-9B25-327BD3269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8" y="2611480"/>
            <a:ext cx="4477801" cy="342646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DE7FD2-25DB-C984-DA27-518637EEE65B}"/>
              </a:ext>
            </a:extLst>
          </p:cNvPr>
          <p:cNvSpPr/>
          <p:nvPr/>
        </p:nvSpPr>
        <p:spPr bwMode="auto">
          <a:xfrm>
            <a:off x="5272424" y="2791793"/>
            <a:ext cx="903404" cy="517226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27F49F-293A-5E7B-CE90-1748B265D4FA}"/>
              </a:ext>
            </a:extLst>
          </p:cNvPr>
          <p:cNvSpPr txBox="1"/>
          <p:nvPr/>
        </p:nvSpPr>
        <p:spPr>
          <a:xfrm>
            <a:off x="1159473" y="2297241"/>
            <a:ext cx="230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Baseline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93BE0-8FD7-3B56-D923-F7D1CDE11998}"/>
              </a:ext>
            </a:extLst>
          </p:cNvPr>
          <p:cNvSpPr/>
          <p:nvPr/>
        </p:nvSpPr>
        <p:spPr bwMode="auto">
          <a:xfrm>
            <a:off x="4572000" y="2310853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031F0-728A-D16D-47E4-0DB7D6DD5FE9}"/>
              </a:ext>
            </a:extLst>
          </p:cNvPr>
          <p:cNvSpPr txBox="1"/>
          <p:nvPr/>
        </p:nvSpPr>
        <p:spPr>
          <a:xfrm>
            <a:off x="5372101" y="2310853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A9E1B2E-9372-11B5-82E4-CA0148555735}"/>
              </a:ext>
            </a:extLst>
          </p:cNvPr>
          <p:cNvSpPr/>
          <p:nvPr/>
        </p:nvSpPr>
        <p:spPr bwMode="auto">
          <a:xfrm>
            <a:off x="1921933" y="2739925"/>
            <a:ext cx="5719838" cy="2035275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D8D962-8112-9243-E119-4327F7CD1CAC}"/>
              </a:ext>
            </a:extLst>
          </p:cNvPr>
          <p:cNvGrpSpPr/>
          <p:nvPr/>
        </p:nvGrpSpPr>
        <p:grpSpPr>
          <a:xfrm>
            <a:off x="1838143" y="2998044"/>
            <a:ext cx="351500" cy="586818"/>
            <a:chOff x="2529616" y="1098808"/>
            <a:chExt cx="661604" cy="110452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5515E7F-1910-6B5C-4DD6-8C745A281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9616" y="1541727"/>
              <a:ext cx="661604" cy="66160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FE2D1EE-9A76-6B47-BE4C-3B7E3FB3F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8665"/>
            <a:stretch/>
          </p:blipFill>
          <p:spPr>
            <a:xfrm>
              <a:off x="2588139" y="1098808"/>
              <a:ext cx="544558" cy="44291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789778-2F8D-8B60-B24B-331B2E7A73D8}"/>
              </a:ext>
            </a:extLst>
          </p:cNvPr>
          <p:cNvGrpSpPr/>
          <p:nvPr/>
        </p:nvGrpSpPr>
        <p:grpSpPr>
          <a:xfrm>
            <a:off x="1807883" y="3742799"/>
            <a:ext cx="381760" cy="639308"/>
            <a:chOff x="977263" y="1095383"/>
            <a:chExt cx="661604" cy="110794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6B48D15-5FF0-8F3A-1361-CB38F1873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7263" y="1541727"/>
              <a:ext cx="661604" cy="66160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8B9A94A-A629-AE91-66C8-02A7B25D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2288" y="1095383"/>
              <a:ext cx="471554" cy="433448"/>
            </a:xfrm>
            <a:prstGeom prst="rect">
              <a:avLst/>
            </a:prstGeom>
          </p:spPr>
        </p:pic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DAE3CAC-5A29-7A8D-DF13-62DD8D476AB0}"/>
              </a:ext>
            </a:extLst>
          </p:cNvPr>
          <p:cNvSpPr txBox="1">
            <a:spLocks/>
          </p:cNvSpPr>
          <p:nvPr/>
        </p:nvSpPr>
        <p:spPr>
          <a:xfrm>
            <a:off x="2125133" y="2812626"/>
            <a:ext cx="5407781" cy="23399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1600" kern="0" dirty="0">
                <a:sym typeface="Wingdings" panose="05000000000000000000" pitchFamily="2" charset="2"/>
              </a:rPr>
              <a:t>The outcomes of analysis </a:t>
            </a:r>
          </a:p>
          <a:p>
            <a:pPr defTabSz="914400"/>
            <a:r>
              <a:rPr lang="en-GB" sz="1600" kern="0" dirty="0">
                <a:sym typeface="Wingdings" panose="05000000000000000000" pitchFamily="2" charset="2"/>
              </a:rPr>
              <a:t>Collect </a:t>
            </a:r>
            <a:r>
              <a:rPr lang="en-GB" sz="1600" i="1" kern="0" dirty="0">
                <a:sym typeface="Wingdings" panose="05000000000000000000" pitchFamily="2" charset="2"/>
              </a:rPr>
              <a:t>qualitative</a:t>
            </a:r>
            <a:r>
              <a:rPr lang="en-GB" sz="1600" kern="0" dirty="0">
                <a:sym typeface="Wingdings" panose="05000000000000000000" pitchFamily="2" charset="2"/>
              </a:rPr>
              <a:t> data (descriptions) on different </a:t>
            </a:r>
            <a:r>
              <a:rPr lang="en-GB" sz="1600" b="1" kern="0" dirty="0">
                <a:sym typeface="Wingdings" panose="05000000000000000000" pitchFamily="2" charset="2"/>
              </a:rPr>
              <a:t>ACP* employment concepts</a:t>
            </a:r>
          </a:p>
          <a:p>
            <a:pPr defTabSz="914400"/>
            <a:r>
              <a:rPr lang="en-GB" sz="1600" i="1" kern="0" dirty="0">
                <a:sym typeface="Wingdings" panose="05000000000000000000" pitchFamily="2" charset="2"/>
              </a:rPr>
              <a:t>Quantify</a:t>
            </a:r>
            <a:r>
              <a:rPr lang="en-GB" sz="1600" kern="0" dirty="0">
                <a:sym typeface="Wingdings" panose="05000000000000000000" pitchFamily="2" charset="2"/>
              </a:rPr>
              <a:t> the </a:t>
            </a:r>
            <a:r>
              <a:rPr lang="en-GB" sz="1600" b="1" kern="0" dirty="0">
                <a:sym typeface="Wingdings" panose="05000000000000000000" pitchFamily="2" charset="2"/>
              </a:rPr>
              <a:t>contribution of ACPs on the kill chain</a:t>
            </a:r>
          </a:p>
          <a:p>
            <a:pPr defTabSz="914400"/>
            <a:r>
              <a:rPr lang="en-GB" sz="1600" i="1" kern="0" dirty="0">
                <a:sym typeface="Wingdings" panose="05000000000000000000" pitchFamily="2" charset="2"/>
              </a:rPr>
              <a:t>Quantify</a:t>
            </a:r>
            <a:r>
              <a:rPr lang="en-GB" sz="1600" kern="0" dirty="0">
                <a:sym typeface="Wingdings" panose="05000000000000000000" pitchFamily="2" charset="2"/>
              </a:rPr>
              <a:t> the </a:t>
            </a:r>
            <a:r>
              <a:rPr lang="en-GB" sz="1600" b="1" kern="0" dirty="0">
                <a:sym typeface="Wingdings" panose="05000000000000000000" pitchFamily="2" charset="2"/>
              </a:rPr>
              <a:t>impact of ACPs on mission outcomes </a:t>
            </a:r>
            <a:r>
              <a:rPr lang="en-GB" sz="1600" kern="0" dirty="0">
                <a:sym typeface="Wingdings" panose="05000000000000000000" pitchFamily="2" charset="2"/>
              </a:rPr>
              <a:t>(e.g., success rate, survivability, time to target)</a:t>
            </a:r>
          </a:p>
          <a:p>
            <a:pPr defTabSz="914400"/>
            <a:endParaRPr lang="en-GB" sz="1600" kern="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72ECCEE-E05D-4872-0719-A669ACB30F6B}"/>
              </a:ext>
            </a:extLst>
          </p:cNvPr>
          <p:cNvSpPr/>
          <p:nvPr/>
        </p:nvSpPr>
        <p:spPr bwMode="auto">
          <a:xfrm>
            <a:off x="2495005" y="3669094"/>
            <a:ext cx="5037909" cy="323813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6162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61EB9-4BD0-D77D-DDDB-2521181B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2" y="1375767"/>
            <a:ext cx="1171030" cy="858553"/>
          </a:xfrm>
          <a:prstGeom prst="rect">
            <a:avLst/>
          </a:prstGeom>
        </p:spPr>
      </p:pic>
      <p:pic>
        <p:nvPicPr>
          <p:cNvPr id="7" name="Picture 2" descr="image007">
            <a:extLst>
              <a:ext uri="{FF2B5EF4-FFF2-40B4-BE49-F238E27FC236}">
                <a16:creationId xmlns:a16="http://schemas.microsoft.com/office/drawing/2014/main" id="{DB546621-9193-9CD4-A679-140F838C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08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238EA-6179-C54D-6E19-65E58D1D5A8B}"/>
              </a:ext>
            </a:extLst>
          </p:cNvPr>
          <p:cNvSpPr txBox="1"/>
          <p:nvPr/>
        </p:nvSpPr>
        <p:spPr>
          <a:xfrm>
            <a:off x="2313915" y="1667394"/>
            <a:ext cx="164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Platform contribution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E7ADC-B595-BD83-4CE3-5B628F28F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6" y="2611481"/>
            <a:ext cx="4635802" cy="3426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F7C3E-DA8A-7411-9B25-327BD3269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8" y="2611480"/>
            <a:ext cx="4477801" cy="3426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27F49F-293A-5E7B-CE90-1748B265D4FA}"/>
              </a:ext>
            </a:extLst>
          </p:cNvPr>
          <p:cNvSpPr txBox="1"/>
          <p:nvPr/>
        </p:nvSpPr>
        <p:spPr>
          <a:xfrm>
            <a:off x="1159473" y="2297241"/>
            <a:ext cx="230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Baseline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93BE0-8FD7-3B56-D923-F7D1CDE11998}"/>
              </a:ext>
            </a:extLst>
          </p:cNvPr>
          <p:cNvSpPr/>
          <p:nvPr/>
        </p:nvSpPr>
        <p:spPr bwMode="auto">
          <a:xfrm>
            <a:off x="4572000" y="2310853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031F0-728A-D16D-47E4-0DB7D6DD5FE9}"/>
              </a:ext>
            </a:extLst>
          </p:cNvPr>
          <p:cNvSpPr txBox="1"/>
          <p:nvPr/>
        </p:nvSpPr>
        <p:spPr>
          <a:xfrm>
            <a:off x="5372101" y="2310853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</p:spTree>
    <p:extLst>
      <p:ext uri="{BB962C8B-B14F-4D97-AF65-F5344CB8AC3E}">
        <p14:creationId xmlns:p14="http://schemas.microsoft.com/office/powerpoint/2010/main" val="3440231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61EB9-4BD0-D77D-DDDB-2521181B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2" y="1375767"/>
            <a:ext cx="1171030" cy="858553"/>
          </a:xfrm>
          <a:prstGeom prst="rect">
            <a:avLst/>
          </a:prstGeom>
        </p:spPr>
      </p:pic>
      <p:pic>
        <p:nvPicPr>
          <p:cNvPr id="7" name="Picture 2" descr="image007">
            <a:extLst>
              <a:ext uri="{FF2B5EF4-FFF2-40B4-BE49-F238E27FC236}">
                <a16:creationId xmlns:a16="http://schemas.microsoft.com/office/drawing/2014/main" id="{DB546621-9193-9CD4-A679-140F838C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08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238EA-6179-C54D-6E19-65E58D1D5A8B}"/>
              </a:ext>
            </a:extLst>
          </p:cNvPr>
          <p:cNvSpPr txBox="1"/>
          <p:nvPr/>
        </p:nvSpPr>
        <p:spPr>
          <a:xfrm>
            <a:off x="2313915" y="1667394"/>
            <a:ext cx="164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Platform contribution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E7ADC-B595-BD83-4CE3-5B628F28F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6" y="2611481"/>
            <a:ext cx="4635802" cy="3426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F7C3E-DA8A-7411-9B25-327BD3269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8" y="2611480"/>
            <a:ext cx="4477801" cy="342646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DE7FD2-25DB-C984-DA27-518637EEE65B}"/>
              </a:ext>
            </a:extLst>
          </p:cNvPr>
          <p:cNvSpPr/>
          <p:nvPr/>
        </p:nvSpPr>
        <p:spPr bwMode="auto">
          <a:xfrm>
            <a:off x="5272424" y="2791793"/>
            <a:ext cx="903404" cy="517226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27F49F-293A-5E7B-CE90-1748B265D4FA}"/>
              </a:ext>
            </a:extLst>
          </p:cNvPr>
          <p:cNvSpPr txBox="1"/>
          <p:nvPr/>
        </p:nvSpPr>
        <p:spPr>
          <a:xfrm>
            <a:off x="1159473" y="2297241"/>
            <a:ext cx="230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Baseline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93BE0-8FD7-3B56-D923-F7D1CDE11998}"/>
              </a:ext>
            </a:extLst>
          </p:cNvPr>
          <p:cNvSpPr/>
          <p:nvPr/>
        </p:nvSpPr>
        <p:spPr bwMode="auto">
          <a:xfrm>
            <a:off x="4572000" y="2310853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031F0-728A-D16D-47E4-0DB7D6DD5FE9}"/>
              </a:ext>
            </a:extLst>
          </p:cNvPr>
          <p:cNvSpPr txBox="1"/>
          <p:nvPr/>
        </p:nvSpPr>
        <p:spPr>
          <a:xfrm>
            <a:off x="5372101" y="2310853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</p:spTree>
    <p:extLst>
      <p:ext uri="{BB962C8B-B14F-4D97-AF65-F5344CB8AC3E}">
        <p14:creationId xmlns:p14="http://schemas.microsoft.com/office/powerpoint/2010/main" val="321693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2581EBD2-42CB-3F96-CF93-666B00C37BBB}"/>
              </a:ext>
            </a:extLst>
          </p:cNvPr>
          <p:cNvSpPr/>
          <p:nvPr/>
        </p:nvSpPr>
        <p:spPr bwMode="auto">
          <a:xfrm>
            <a:off x="1357185" y="3621163"/>
            <a:ext cx="7004368" cy="586516"/>
          </a:xfrm>
          <a:prstGeom prst="flowChartProcess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01600"/>
          </a:effec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DAA1853-AADB-3917-02A9-1641F6BD65C3}"/>
              </a:ext>
            </a:extLst>
          </p:cNvPr>
          <p:cNvSpPr/>
          <p:nvPr/>
        </p:nvSpPr>
        <p:spPr bwMode="auto">
          <a:xfrm>
            <a:off x="840868" y="1971675"/>
            <a:ext cx="768857" cy="662808"/>
          </a:xfrm>
          <a:prstGeom prst="hexagon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BA1F0E62-FC5D-4B19-70B1-F461008FAC5E}"/>
              </a:ext>
            </a:extLst>
          </p:cNvPr>
          <p:cNvSpPr/>
          <p:nvPr/>
        </p:nvSpPr>
        <p:spPr bwMode="auto">
          <a:xfrm>
            <a:off x="858777" y="2761890"/>
            <a:ext cx="768857" cy="662808"/>
          </a:xfrm>
          <a:prstGeom prst="hexagon">
            <a:avLst/>
          </a:prstGeom>
          <a:solidFill>
            <a:schemeClr val="accent5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4E7CCCDC-B824-CF19-AA35-D91D59C9CAE6}"/>
              </a:ext>
            </a:extLst>
          </p:cNvPr>
          <p:cNvSpPr/>
          <p:nvPr/>
        </p:nvSpPr>
        <p:spPr bwMode="auto">
          <a:xfrm>
            <a:off x="719774" y="3536400"/>
            <a:ext cx="521206" cy="449315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813F8138-0368-FDEF-1B0C-262C3397714B}"/>
              </a:ext>
            </a:extLst>
          </p:cNvPr>
          <p:cNvSpPr/>
          <p:nvPr/>
        </p:nvSpPr>
        <p:spPr bwMode="auto">
          <a:xfrm>
            <a:off x="1129348" y="3761057"/>
            <a:ext cx="521206" cy="449315"/>
          </a:xfrm>
          <a:prstGeom prst="hexagon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BC7B099-7402-8E72-E73B-E9C7C552119A}"/>
              </a:ext>
            </a:extLst>
          </p:cNvPr>
          <p:cNvSpPr/>
          <p:nvPr/>
        </p:nvSpPr>
        <p:spPr bwMode="auto">
          <a:xfrm>
            <a:off x="906208" y="1213618"/>
            <a:ext cx="638175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EEBAC4-8C42-63CA-DDC6-DA303C98FC58}"/>
              </a:ext>
            </a:extLst>
          </p:cNvPr>
          <p:cNvGrpSpPr/>
          <p:nvPr/>
        </p:nvGrpSpPr>
        <p:grpSpPr>
          <a:xfrm>
            <a:off x="620652" y="2303078"/>
            <a:ext cx="238124" cy="1457980"/>
            <a:chOff x="620652" y="2303078"/>
            <a:chExt cx="238124" cy="1457980"/>
          </a:xfrm>
        </p:grpSpPr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4D8BB086-3ACA-E32C-76CC-DE22DA5B57D4}"/>
                </a:ext>
              </a:extLst>
            </p:cNvPr>
            <p:cNvCxnSpPr>
              <a:cxnSpLocks/>
              <a:stCxn id="25" idx="3"/>
              <a:endCxn id="26" idx="3"/>
            </p:cNvCxnSpPr>
            <p:nvPr/>
          </p:nvCxnSpPr>
          <p:spPr bwMode="auto">
            <a:xfrm rot="10800000" flipH="1" flipV="1">
              <a:off x="840867" y="2303078"/>
              <a:ext cx="17909" cy="790215"/>
            </a:xfrm>
            <a:prstGeom prst="bentConnector3">
              <a:avLst>
                <a:gd name="adj1" fmla="val -1276453"/>
              </a:avLst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2F26F8F1-7E96-CB94-2859-47AEABAB0BBA}"/>
                </a:ext>
              </a:extLst>
            </p:cNvPr>
            <p:cNvCxnSpPr>
              <a:cxnSpLocks/>
              <a:stCxn id="38" idx="2"/>
              <a:endCxn id="27" idx="3"/>
            </p:cNvCxnSpPr>
            <p:nvPr/>
          </p:nvCxnSpPr>
          <p:spPr bwMode="auto">
            <a:xfrm rot="10800000" flipH="1" flipV="1">
              <a:off x="620652" y="2814802"/>
              <a:ext cx="99122" cy="946256"/>
            </a:xfrm>
            <a:prstGeom prst="bentConnector3">
              <a:avLst>
                <a:gd name="adj1" fmla="val -230625"/>
              </a:avLst>
            </a:prstGeom>
            <a:ln>
              <a:solidFill>
                <a:schemeClr val="bg2">
                  <a:lumMod val="75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A8261E1-4290-EDC3-7DA3-DBD034D79486}"/>
                </a:ext>
              </a:extLst>
            </p:cNvPr>
            <p:cNvSpPr/>
            <p:nvPr/>
          </p:nvSpPr>
          <p:spPr bwMode="auto">
            <a:xfrm>
              <a:off x="620652" y="2791942"/>
              <a:ext cx="45719" cy="4571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</p:grpSp>
      <p:sp>
        <p:nvSpPr>
          <p:cNvPr id="46" name="Flowchart: Process 45">
            <a:extLst>
              <a:ext uri="{FF2B5EF4-FFF2-40B4-BE49-F238E27FC236}">
                <a16:creationId xmlns:a16="http://schemas.microsoft.com/office/drawing/2014/main" id="{CF54B030-A2ED-EFDD-B3C4-DE968FC94B5F}"/>
              </a:ext>
            </a:extLst>
          </p:cNvPr>
          <p:cNvSpPr/>
          <p:nvPr/>
        </p:nvSpPr>
        <p:spPr bwMode="auto">
          <a:xfrm>
            <a:off x="1478279" y="2015192"/>
            <a:ext cx="7004368" cy="586516"/>
          </a:xfrm>
          <a:prstGeom prst="flowChartProcess">
            <a:avLst/>
          </a:prstGeom>
          <a:solidFill>
            <a:schemeClr val="accent5">
              <a:lumMod val="7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01600"/>
          </a:effec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BDB58DA1-5C06-1FDA-D2BF-DFBD2C28A421}"/>
              </a:ext>
            </a:extLst>
          </p:cNvPr>
          <p:cNvSpPr/>
          <p:nvPr/>
        </p:nvSpPr>
        <p:spPr bwMode="auto">
          <a:xfrm>
            <a:off x="1496188" y="2785447"/>
            <a:ext cx="7004368" cy="586516"/>
          </a:xfrm>
          <a:prstGeom prst="flowChartProcess">
            <a:avLst/>
          </a:prstGeom>
          <a:solidFill>
            <a:schemeClr val="accent5">
              <a:lumMod val="25000"/>
              <a:alpha val="1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01600"/>
          </a:effec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49" name="Flowchart: Process 48">
            <a:extLst>
              <a:ext uri="{FF2B5EF4-FFF2-40B4-BE49-F238E27FC236}">
                <a16:creationId xmlns:a16="http://schemas.microsoft.com/office/drawing/2014/main" id="{3F7450CF-16EB-8B00-D59F-50D9DC0BDA1D}"/>
              </a:ext>
            </a:extLst>
          </p:cNvPr>
          <p:cNvSpPr/>
          <p:nvPr/>
        </p:nvSpPr>
        <p:spPr bwMode="auto">
          <a:xfrm>
            <a:off x="1478279" y="1196491"/>
            <a:ext cx="7004368" cy="586516"/>
          </a:xfrm>
          <a:prstGeom prst="flowChartProcess">
            <a:avLst/>
          </a:prstGeom>
          <a:solidFill>
            <a:schemeClr val="bg1">
              <a:lumMod val="8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01600"/>
          </a:effec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155FACD1-785D-D565-A91C-838BADE12B01}"/>
              </a:ext>
            </a:extLst>
          </p:cNvPr>
          <p:cNvSpPr txBox="1">
            <a:spLocks/>
          </p:cNvSpPr>
          <p:nvPr/>
        </p:nvSpPr>
        <p:spPr>
          <a:xfrm>
            <a:off x="1771648" y="1299761"/>
            <a:ext cx="6237416" cy="5310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Simulation in Defence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68BF3893-4960-F4ED-B499-A66DA3FCAED8}"/>
              </a:ext>
            </a:extLst>
          </p:cNvPr>
          <p:cNvSpPr txBox="1">
            <a:spLocks/>
          </p:cNvSpPr>
          <p:nvPr/>
        </p:nvSpPr>
        <p:spPr>
          <a:xfrm>
            <a:off x="1784222" y="2094197"/>
            <a:ext cx="6237416" cy="5310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General approach for simulation studies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8CB00C3F-A91F-D4D8-71FB-A4DAA0DDB5C4}"/>
              </a:ext>
            </a:extLst>
          </p:cNvPr>
          <p:cNvSpPr txBox="1">
            <a:spLocks/>
          </p:cNvSpPr>
          <p:nvPr/>
        </p:nvSpPr>
        <p:spPr>
          <a:xfrm>
            <a:off x="1802131" y="2883476"/>
            <a:ext cx="6862126" cy="4893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1800" dirty="0" err="1">
                <a:solidFill>
                  <a:schemeClr val="bg2">
                    <a:lumMod val="50000"/>
                  </a:schemeClr>
                </a:solidFill>
                <a:latin typeface="+mn-lt"/>
              </a:rPr>
              <a:t>CRoss</a:t>
            </a:r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Industry Standard Process for Data Mining (CRISP-DM)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38FE5141-0260-C3AB-6CF0-6CDEC5AC7F98}"/>
              </a:ext>
            </a:extLst>
          </p:cNvPr>
          <p:cNvSpPr txBox="1">
            <a:spLocks/>
          </p:cNvSpPr>
          <p:nvPr/>
        </p:nvSpPr>
        <p:spPr>
          <a:xfrm>
            <a:off x="1663128" y="3731318"/>
            <a:ext cx="6862126" cy="4893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Data-driven framework for Defence simulation studies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241C1-02A0-F977-D210-6E8E43C1F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254" y="2058868"/>
            <a:ext cx="534394" cy="442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3220CB-5D79-B7C3-3AE0-BBF1B61C8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189" y="2818615"/>
            <a:ext cx="600861" cy="442292"/>
          </a:xfrm>
          <a:prstGeom prst="rect">
            <a:avLst/>
          </a:prstGeom>
        </p:spPr>
      </p:pic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0AAB5C11-F5D0-ACF3-C250-B3A7D69DE3F8}"/>
              </a:ext>
            </a:extLst>
          </p:cNvPr>
          <p:cNvSpPr/>
          <p:nvPr/>
        </p:nvSpPr>
        <p:spPr bwMode="auto">
          <a:xfrm>
            <a:off x="1460369" y="4456048"/>
            <a:ext cx="7004368" cy="586516"/>
          </a:xfrm>
          <a:prstGeom prst="flowChartProcess">
            <a:avLst/>
          </a:prstGeom>
          <a:solidFill>
            <a:schemeClr val="bg1">
              <a:lumMod val="6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01600"/>
          </a:effec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1634D39-AEDD-6237-6E84-CF96F9F1672C}"/>
              </a:ext>
            </a:extLst>
          </p:cNvPr>
          <p:cNvSpPr txBox="1">
            <a:spLocks/>
          </p:cNvSpPr>
          <p:nvPr/>
        </p:nvSpPr>
        <p:spPr>
          <a:xfrm>
            <a:off x="1766312" y="4443091"/>
            <a:ext cx="6862126" cy="4893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Case study: </a:t>
            </a:r>
            <a:r>
              <a:rPr lang="en-GB" sz="14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exploring autonomous collaborative platforms through simulation wargaming and visual analytics</a:t>
            </a:r>
            <a:endParaRPr lang="en-GB" sz="18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FF7F18-025B-5915-2DB8-F885F97C90EE}"/>
              </a:ext>
            </a:extLst>
          </p:cNvPr>
          <p:cNvSpPr txBox="1">
            <a:spLocks/>
          </p:cNvSpPr>
          <p:nvPr/>
        </p:nvSpPr>
        <p:spPr>
          <a:xfrm>
            <a:off x="1540547" y="5002505"/>
            <a:ext cx="5427133" cy="3594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1200" b="1" dirty="0">
                <a:solidFill>
                  <a:srgbClr val="F28B36"/>
                </a:solidFill>
                <a:latin typeface="+mn-lt"/>
              </a:rPr>
              <a:t>*** This case study has been simplified and examples use dummy data</a:t>
            </a:r>
            <a:endParaRPr lang="en-GB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0117D8E0-F024-8934-3E9F-C4966C9F8080}"/>
              </a:ext>
            </a:extLst>
          </p:cNvPr>
          <p:cNvSpPr/>
          <p:nvPr/>
        </p:nvSpPr>
        <p:spPr bwMode="auto">
          <a:xfrm>
            <a:off x="1460369" y="5398196"/>
            <a:ext cx="7004368" cy="586516"/>
          </a:xfrm>
          <a:prstGeom prst="flowChartProcess">
            <a:avLst/>
          </a:prstGeom>
          <a:solidFill>
            <a:schemeClr val="bg1">
              <a:lumMod val="5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01600"/>
          </a:effec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24C016E-AB2B-CEA0-1864-9BD38F9AC7D6}"/>
              </a:ext>
            </a:extLst>
          </p:cNvPr>
          <p:cNvSpPr txBox="1">
            <a:spLocks/>
          </p:cNvSpPr>
          <p:nvPr/>
        </p:nvSpPr>
        <p:spPr>
          <a:xfrm>
            <a:off x="1766312" y="5504217"/>
            <a:ext cx="6862126" cy="48931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18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Conclusion and key takeaways</a:t>
            </a:r>
            <a:endParaRPr lang="en-GB" sz="18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342B653-A670-AEE9-7310-5367354019BB}"/>
              </a:ext>
            </a:extLst>
          </p:cNvPr>
          <p:cNvSpPr/>
          <p:nvPr/>
        </p:nvSpPr>
        <p:spPr bwMode="auto">
          <a:xfrm>
            <a:off x="906208" y="4482606"/>
            <a:ext cx="638175" cy="5334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4EDF1F-F6F7-5A1E-BCD5-AD5EDAB52243}"/>
              </a:ext>
            </a:extLst>
          </p:cNvPr>
          <p:cNvSpPr/>
          <p:nvPr/>
        </p:nvSpPr>
        <p:spPr bwMode="auto">
          <a:xfrm>
            <a:off x="906208" y="5432098"/>
            <a:ext cx="638175" cy="5334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38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61EB9-4BD0-D77D-DDDB-2521181B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2" y="1375767"/>
            <a:ext cx="1171030" cy="858553"/>
          </a:xfrm>
          <a:prstGeom prst="rect">
            <a:avLst/>
          </a:prstGeom>
        </p:spPr>
      </p:pic>
      <p:pic>
        <p:nvPicPr>
          <p:cNvPr id="7" name="Picture 2" descr="image007">
            <a:extLst>
              <a:ext uri="{FF2B5EF4-FFF2-40B4-BE49-F238E27FC236}">
                <a16:creationId xmlns:a16="http://schemas.microsoft.com/office/drawing/2014/main" id="{DB546621-9193-9CD4-A679-140F838C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08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238EA-6179-C54D-6E19-65E58D1D5A8B}"/>
              </a:ext>
            </a:extLst>
          </p:cNvPr>
          <p:cNvSpPr txBox="1"/>
          <p:nvPr/>
        </p:nvSpPr>
        <p:spPr>
          <a:xfrm>
            <a:off x="2313915" y="1667394"/>
            <a:ext cx="164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Platform contribution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4E7ADC-B595-BD83-4CE3-5B628F28F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6" y="2611481"/>
            <a:ext cx="4635802" cy="34264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F7C3E-DA8A-7411-9B25-327BD3269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8" y="2611480"/>
            <a:ext cx="4477801" cy="34264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27F49F-293A-5E7B-CE90-1748B265D4FA}"/>
              </a:ext>
            </a:extLst>
          </p:cNvPr>
          <p:cNvSpPr txBox="1"/>
          <p:nvPr/>
        </p:nvSpPr>
        <p:spPr>
          <a:xfrm>
            <a:off x="1159473" y="2297241"/>
            <a:ext cx="230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Baseline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A93BE0-8FD7-3B56-D923-F7D1CDE11998}"/>
              </a:ext>
            </a:extLst>
          </p:cNvPr>
          <p:cNvSpPr/>
          <p:nvPr/>
        </p:nvSpPr>
        <p:spPr bwMode="auto">
          <a:xfrm>
            <a:off x="4572000" y="2310853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5031F0-728A-D16D-47E4-0DB7D6DD5FE9}"/>
              </a:ext>
            </a:extLst>
          </p:cNvPr>
          <p:cNvSpPr txBox="1"/>
          <p:nvPr/>
        </p:nvSpPr>
        <p:spPr>
          <a:xfrm>
            <a:off x="5372101" y="2310853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F66C69-3F1F-0446-E657-7D1285935892}"/>
              </a:ext>
            </a:extLst>
          </p:cNvPr>
          <p:cNvSpPr/>
          <p:nvPr/>
        </p:nvSpPr>
        <p:spPr bwMode="auto">
          <a:xfrm>
            <a:off x="110460" y="2942678"/>
            <a:ext cx="2061239" cy="3191422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7783AB-71FE-780C-F9AC-4C54992449C7}"/>
              </a:ext>
            </a:extLst>
          </p:cNvPr>
          <p:cNvSpPr txBox="1"/>
          <p:nvPr/>
        </p:nvSpPr>
        <p:spPr>
          <a:xfrm>
            <a:off x="21942" y="2932186"/>
            <a:ext cx="1334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EF8215"/>
                </a:solidFill>
                <a:latin typeface="+mn-lt"/>
              </a:rPr>
              <a:t>Platforms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814CB4-0F17-4D92-9EEE-CCB45B19ECE4}"/>
              </a:ext>
            </a:extLst>
          </p:cNvPr>
          <p:cNvSpPr/>
          <p:nvPr/>
        </p:nvSpPr>
        <p:spPr bwMode="auto">
          <a:xfrm>
            <a:off x="2216774" y="2661056"/>
            <a:ext cx="2061239" cy="3191422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59D95-493E-0089-AB14-6A1CC0445D37}"/>
              </a:ext>
            </a:extLst>
          </p:cNvPr>
          <p:cNvSpPr txBox="1"/>
          <p:nvPr/>
        </p:nvSpPr>
        <p:spPr>
          <a:xfrm>
            <a:off x="3051082" y="2643742"/>
            <a:ext cx="1365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EF8215"/>
                </a:solidFill>
                <a:latin typeface="+mn-lt"/>
              </a:rPr>
              <a:t>Events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A93C6F-CCA2-8059-9D58-1FBC927F4184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9000" y="3560668"/>
            <a:ext cx="197065" cy="377161"/>
          </a:xfrm>
          <a:prstGeom prst="straightConnector1">
            <a:avLst/>
          </a:prstGeom>
          <a:noFill/>
          <a:ln w="38100" cap="flat" cmpd="sng" algn="ctr">
            <a:solidFill>
              <a:srgbClr val="EF8215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84651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61EB9-4BD0-D77D-DDDB-2521181B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2" y="1375767"/>
            <a:ext cx="1171030" cy="858553"/>
          </a:xfrm>
          <a:prstGeom prst="rect">
            <a:avLst/>
          </a:prstGeom>
        </p:spPr>
      </p:pic>
      <p:pic>
        <p:nvPicPr>
          <p:cNvPr id="7" name="Picture 2" descr="image007">
            <a:extLst>
              <a:ext uri="{FF2B5EF4-FFF2-40B4-BE49-F238E27FC236}">
                <a16:creationId xmlns:a16="http://schemas.microsoft.com/office/drawing/2014/main" id="{DB546621-9193-9CD4-A679-140F838C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08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238EA-6179-C54D-6E19-65E58D1D5A8B}"/>
              </a:ext>
            </a:extLst>
          </p:cNvPr>
          <p:cNvSpPr txBox="1"/>
          <p:nvPr/>
        </p:nvSpPr>
        <p:spPr>
          <a:xfrm>
            <a:off x="2313915" y="1667394"/>
            <a:ext cx="164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Platform contribution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B5876-F422-0944-5508-7EC643B3B636}"/>
              </a:ext>
            </a:extLst>
          </p:cNvPr>
          <p:cNvSpPr txBox="1"/>
          <p:nvPr/>
        </p:nvSpPr>
        <p:spPr>
          <a:xfrm>
            <a:off x="1351691" y="2342201"/>
            <a:ext cx="230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Baseline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D65B8B-10CD-47EF-6256-926D92D7B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7" y="2614934"/>
            <a:ext cx="4643204" cy="3426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B8FB20-2001-1A7B-0343-931B2C94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849" y="2614935"/>
            <a:ext cx="4595447" cy="34264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A29935-14D1-D309-DE47-66A3368F9C4D}"/>
              </a:ext>
            </a:extLst>
          </p:cNvPr>
          <p:cNvSpPr/>
          <p:nvPr/>
        </p:nvSpPr>
        <p:spPr bwMode="auto">
          <a:xfrm>
            <a:off x="4552844" y="2297770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B740F1-25C9-4931-AB40-89D8425DA4BA}"/>
              </a:ext>
            </a:extLst>
          </p:cNvPr>
          <p:cNvSpPr txBox="1"/>
          <p:nvPr/>
        </p:nvSpPr>
        <p:spPr>
          <a:xfrm>
            <a:off x="5352945" y="2297770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BCA5A84-4BBF-C3CA-0D62-586599A223D4}"/>
              </a:ext>
            </a:extLst>
          </p:cNvPr>
          <p:cNvSpPr/>
          <p:nvPr/>
        </p:nvSpPr>
        <p:spPr bwMode="auto">
          <a:xfrm rot="16200000" flipH="1" flipV="1">
            <a:off x="3790986" y="2878696"/>
            <a:ext cx="325890" cy="276459"/>
          </a:xfrm>
          <a:prstGeom prst="downArrow">
            <a:avLst/>
          </a:prstGeom>
          <a:solidFill>
            <a:srgbClr val="EF82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D734D0B-0D7C-7961-60DC-7C00E8B1105E}"/>
              </a:ext>
            </a:extLst>
          </p:cNvPr>
          <p:cNvSpPr/>
          <p:nvPr/>
        </p:nvSpPr>
        <p:spPr bwMode="auto">
          <a:xfrm rot="16200000" flipH="1" flipV="1">
            <a:off x="8329524" y="2878697"/>
            <a:ext cx="325890" cy="276459"/>
          </a:xfrm>
          <a:prstGeom prst="downArrow">
            <a:avLst/>
          </a:prstGeom>
          <a:solidFill>
            <a:srgbClr val="EF82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E31DAF9-711F-F652-1055-66898D7B21FB}"/>
              </a:ext>
            </a:extLst>
          </p:cNvPr>
          <p:cNvSpPr txBox="1"/>
          <p:nvPr/>
        </p:nvSpPr>
        <p:spPr>
          <a:xfrm>
            <a:off x="1351691" y="2342201"/>
            <a:ext cx="2308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Baseline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930B2-9FE5-7D76-BF63-48BFA0B51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7" y="2614934"/>
            <a:ext cx="4643204" cy="342646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61EB9-4BD0-D77D-DDDB-2521181BE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72" y="1375767"/>
            <a:ext cx="1171030" cy="858553"/>
          </a:xfrm>
          <a:prstGeom prst="rect">
            <a:avLst/>
          </a:prstGeom>
        </p:spPr>
      </p:pic>
      <p:pic>
        <p:nvPicPr>
          <p:cNvPr id="7" name="Picture 2" descr="image007">
            <a:extLst>
              <a:ext uri="{FF2B5EF4-FFF2-40B4-BE49-F238E27FC236}">
                <a16:creationId xmlns:a16="http://schemas.microsoft.com/office/drawing/2014/main" id="{DB546621-9193-9CD4-A679-140F838C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08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238EA-6179-C54D-6E19-65E58D1D5A8B}"/>
              </a:ext>
            </a:extLst>
          </p:cNvPr>
          <p:cNvSpPr txBox="1"/>
          <p:nvPr/>
        </p:nvSpPr>
        <p:spPr>
          <a:xfrm>
            <a:off x="2313915" y="1667394"/>
            <a:ext cx="164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Platform contribution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F67AC-1A4B-FE56-1994-5309E39867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67" y="2588754"/>
            <a:ext cx="4632779" cy="3454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CFA656-89A2-B8D6-7C97-4CD9473B0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8754"/>
            <a:ext cx="4542210" cy="34542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5375FB0-6654-37BF-AB55-CBA03898BAD4}"/>
              </a:ext>
            </a:extLst>
          </p:cNvPr>
          <p:cNvSpPr/>
          <p:nvPr/>
        </p:nvSpPr>
        <p:spPr bwMode="auto">
          <a:xfrm>
            <a:off x="4552844" y="2297770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A3006-3780-0391-2FCC-14F2905C26B3}"/>
              </a:ext>
            </a:extLst>
          </p:cNvPr>
          <p:cNvSpPr txBox="1"/>
          <p:nvPr/>
        </p:nvSpPr>
        <p:spPr>
          <a:xfrm>
            <a:off x="5352945" y="2297770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B73CAC-938B-C486-6503-AEFDA045AEE5}"/>
              </a:ext>
            </a:extLst>
          </p:cNvPr>
          <p:cNvGrpSpPr/>
          <p:nvPr/>
        </p:nvGrpSpPr>
        <p:grpSpPr>
          <a:xfrm>
            <a:off x="180277" y="2297770"/>
            <a:ext cx="4372567" cy="307777"/>
            <a:chOff x="180277" y="2297770"/>
            <a:chExt cx="4372567" cy="30777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3326699-2A38-595B-E4CA-202CB53F5306}"/>
                </a:ext>
              </a:extLst>
            </p:cNvPr>
            <p:cNvSpPr/>
            <p:nvPr/>
          </p:nvSpPr>
          <p:spPr bwMode="auto">
            <a:xfrm>
              <a:off x="180277" y="2297770"/>
              <a:ext cx="4372567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6E12B6-6976-E565-8449-4FE41A1F43F0}"/>
                </a:ext>
              </a:extLst>
            </p:cNvPr>
            <p:cNvSpPr txBox="1"/>
            <p:nvPr/>
          </p:nvSpPr>
          <p:spPr>
            <a:xfrm>
              <a:off x="1021502" y="2297770"/>
              <a:ext cx="2969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ACP employment concept 2</a:t>
              </a:r>
            </a:p>
          </p:txBody>
        </p:sp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F22C66F-83E4-D7C2-2922-FE5AA57BB5E5}"/>
              </a:ext>
            </a:extLst>
          </p:cNvPr>
          <p:cNvSpPr/>
          <p:nvPr/>
        </p:nvSpPr>
        <p:spPr bwMode="auto">
          <a:xfrm rot="14008730" flipH="1" flipV="1">
            <a:off x="3088758" y="2715750"/>
            <a:ext cx="325890" cy="276459"/>
          </a:xfrm>
          <a:prstGeom prst="downArrow">
            <a:avLst/>
          </a:prstGeom>
          <a:solidFill>
            <a:srgbClr val="EF82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C37AD949-976D-66BC-0BC5-4AF22613ACFC}"/>
              </a:ext>
            </a:extLst>
          </p:cNvPr>
          <p:cNvSpPr/>
          <p:nvPr/>
        </p:nvSpPr>
        <p:spPr bwMode="auto">
          <a:xfrm rot="6679137" flipH="1" flipV="1">
            <a:off x="2017384" y="2758196"/>
            <a:ext cx="325890" cy="276459"/>
          </a:xfrm>
          <a:prstGeom prst="downArrow">
            <a:avLst/>
          </a:prstGeom>
          <a:solidFill>
            <a:srgbClr val="EF82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5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61EB9-4BD0-D77D-DDDB-2521181B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2" y="1375767"/>
            <a:ext cx="1171030" cy="858553"/>
          </a:xfrm>
          <a:prstGeom prst="rect">
            <a:avLst/>
          </a:prstGeom>
        </p:spPr>
      </p:pic>
      <p:pic>
        <p:nvPicPr>
          <p:cNvPr id="7" name="Picture 2" descr="image007">
            <a:extLst>
              <a:ext uri="{FF2B5EF4-FFF2-40B4-BE49-F238E27FC236}">
                <a16:creationId xmlns:a16="http://schemas.microsoft.com/office/drawing/2014/main" id="{DB546621-9193-9CD4-A679-140F838C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08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238EA-6179-C54D-6E19-65E58D1D5A8B}"/>
              </a:ext>
            </a:extLst>
          </p:cNvPr>
          <p:cNvSpPr txBox="1"/>
          <p:nvPr/>
        </p:nvSpPr>
        <p:spPr>
          <a:xfrm>
            <a:off x="2313915" y="1667394"/>
            <a:ext cx="164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Platform contribution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DE7FD2-25DB-C984-DA27-518637EEE65B}"/>
              </a:ext>
            </a:extLst>
          </p:cNvPr>
          <p:cNvSpPr/>
          <p:nvPr/>
        </p:nvSpPr>
        <p:spPr bwMode="auto">
          <a:xfrm>
            <a:off x="670182" y="2864013"/>
            <a:ext cx="903404" cy="517226"/>
          </a:xfrm>
          <a:prstGeom prst="roundRect">
            <a:avLst/>
          </a:prstGeom>
          <a:noFill/>
          <a:ln w="28575" cap="flat" cmpd="sng" algn="ctr">
            <a:solidFill>
              <a:srgbClr val="EF82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98C23B-0AF0-9971-4D44-18456B81A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1480"/>
            <a:ext cx="4703840" cy="3441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272212-7B48-0DE3-6AD6-C8AB7EE78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2611479"/>
            <a:ext cx="4462631" cy="34418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913365-F646-1595-5133-40CFB55066A6}"/>
              </a:ext>
            </a:extLst>
          </p:cNvPr>
          <p:cNvSpPr/>
          <p:nvPr/>
        </p:nvSpPr>
        <p:spPr bwMode="auto">
          <a:xfrm>
            <a:off x="4552844" y="2297770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6DD086-4DB1-3BBD-FFFB-3082205B7A0F}"/>
              </a:ext>
            </a:extLst>
          </p:cNvPr>
          <p:cNvSpPr txBox="1"/>
          <p:nvPr/>
        </p:nvSpPr>
        <p:spPr>
          <a:xfrm>
            <a:off x="5352945" y="2297770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86B31C-B81F-A3FD-F1DE-332174858F40}"/>
              </a:ext>
            </a:extLst>
          </p:cNvPr>
          <p:cNvSpPr/>
          <p:nvPr/>
        </p:nvSpPr>
        <p:spPr bwMode="auto">
          <a:xfrm>
            <a:off x="180277" y="2297770"/>
            <a:ext cx="4372567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8C01C-01B4-06CC-4C5A-FBBFB799F738}"/>
              </a:ext>
            </a:extLst>
          </p:cNvPr>
          <p:cNvSpPr txBox="1"/>
          <p:nvPr/>
        </p:nvSpPr>
        <p:spPr>
          <a:xfrm>
            <a:off x="1021502" y="2297770"/>
            <a:ext cx="2969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2</a:t>
            </a:r>
          </a:p>
        </p:txBody>
      </p:sp>
    </p:spTree>
    <p:extLst>
      <p:ext uri="{BB962C8B-B14F-4D97-AF65-F5344CB8AC3E}">
        <p14:creationId xmlns:p14="http://schemas.microsoft.com/office/powerpoint/2010/main" val="3654230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Case study: 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261EB9-4BD0-D77D-DDDB-2521181B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2" y="1375767"/>
            <a:ext cx="1171030" cy="858553"/>
          </a:xfrm>
          <a:prstGeom prst="rect">
            <a:avLst/>
          </a:prstGeom>
        </p:spPr>
      </p:pic>
      <p:pic>
        <p:nvPicPr>
          <p:cNvPr id="7" name="Picture 2" descr="image007">
            <a:extLst>
              <a:ext uri="{FF2B5EF4-FFF2-40B4-BE49-F238E27FC236}">
                <a16:creationId xmlns:a16="http://schemas.microsoft.com/office/drawing/2014/main" id="{DB546621-9193-9CD4-A679-140F838C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108" y="1318462"/>
            <a:ext cx="927025" cy="9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D238EA-6179-C54D-6E19-65E58D1D5A8B}"/>
              </a:ext>
            </a:extLst>
          </p:cNvPr>
          <p:cNvSpPr txBox="1"/>
          <p:nvPr/>
        </p:nvSpPr>
        <p:spPr>
          <a:xfrm>
            <a:off x="2313915" y="1667394"/>
            <a:ext cx="1640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Platform contribution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FF7C3E-DA8A-7411-9B25-327BD3269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38" y="2611480"/>
            <a:ext cx="4477801" cy="3426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129359-D9BC-FAC0-C197-4732B628E1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97" y="2611480"/>
            <a:ext cx="4619700" cy="34323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E15BCC-B418-CAF1-1E99-590BA4A91659}"/>
              </a:ext>
            </a:extLst>
          </p:cNvPr>
          <p:cNvSpPr/>
          <p:nvPr/>
        </p:nvSpPr>
        <p:spPr bwMode="auto">
          <a:xfrm>
            <a:off x="4552844" y="2297770"/>
            <a:ext cx="4244428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678CF-5CE5-F082-6BCE-557AE6043C70}"/>
              </a:ext>
            </a:extLst>
          </p:cNvPr>
          <p:cNvSpPr txBox="1"/>
          <p:nvPr/>
        </p:nvSpPr>
        <p:spPr>
          <a:xfrm>
            <a:off x="5352945" y="2297770"/>
            <a:ext cx="2882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EC67BF-C271-C218-2D68-D7A984A9DC1E}"/>
              </a:ext>
            </a:extLst>
          </p:cNvPr>
          <p:cNvSpPr/>
          <p:nvPr/>
        </p:nvSpPr>
        <p:spPr bwMode="auto">
          <a:xfrm>
            <a:off x="180277" y="2297770"/>
            <a:ext cx="4372567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DCE5C-0DF5-70E4-EF61-70D43D76A528}"/>
              </a:ext>
            </a:extLst>
          </p:cNvPr>
          <p:cNvSpPr txBox="1"/>
          <p:nvPr/>
        </p:nvSpPr>
        <p:spPr>
          <a:xfrm>
            <a:off x="1021502" y="2297770"/>
            <a:ext cx="2969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ACP employment concept 2</a:t>
            </a:r>
          </a:p>
        </p:txBody>
      </p:sp>
    </p:spTree>
    <p:extLst>
      <p:ext uri="{BB962C8B-B14F-4D97-AF65-F5344CB8AC3E}">
        <p14:creationId xmlns:p14="http://schemas.microsoft.com/office/powerpoint/2010/main" val="1258782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61960-5E79-C5F7-2C92-583B0F02CC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4221" y="3486867"/>
            <a:ext cx="7033378" cy="1133477"/>
          </a:xfrm>
        </p:spPr>
        <p:txBody>
          <a:bodyPr/>
          <a:lstStyle/>
          <a:p>
            <a:r>
              <a:rPr lang="en-GB" dirty="0"/>
              <a:t>Visualisations not only allowed for </a:t>
            </a:r>
            <a:r>
              <a:rPr lang="en-GB" b="1" dirty="0"/>
              <a:t>analysis</a:t>
            </a:r>
            <a:r>
              <a:rPr lang="en-GB" dirty="0"/>
              <a:t> but also </a:t>
            </a:r>
            <a:r>
              <a:rPr lang="en-GB" b="1" dirty="0"/>
              <a:t>prompted discussion of ACP tactics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5759E-D8B9-86E3-A386-28088726F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01" y="3399740"/>
            <a:ext cx="1404374" cy="641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5AF159-39D0-C5E5-9256-CBB5205A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2" y="3656857"/>
            <a:ext cx="1089342" cy="805166"/>
          </a:xfrm>
          <a:prstGeom prst="rect">
            <a:avLst/>
          </a:prstGeom>
        </p:spPr>
      </p:pic>
      <p:pic>
        <p:nvPicPr>
          <p:cNvPr id="9" name="Picture 2" descr="image007">
            <a:extLst>
              <a:ext uri="{FF2B5EF4-FFF2-40B4-BE49-F238E27FC236}">
                <a16:creationId xmlns:a16="http://schemas.microsoft.com/office/drawing/2014/main" id="{AB4A6E8E-BDAD-83C4-18DD-8F7C8EB1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1" y="4041332"/>
            <a:ext cx="456804" cy="4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FAF4AE5-2440-ACB2-8A33-3AF6B07FE8ED}"/>
              </a:ext>
            </a:extLst>
          </p:cNvPr>
          <p:cNvSpPr txBox="1">
            <a:spLocks/>
          </p:cNvSpPr>
          <p:nvPr/>
        </p:nvSpPr>
        <p:spPr>
          <a:xfrm>
            <a:off x="1824221" y="2379879"/>
            <a:ext cx="6984499" cy="9637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defTabSz="914400"/>
            <a:r>
              <a:rPr lang="en-GB" kern="0" dirty="0"/>
              <a:t>Design of experiments enabled </a:t>
            </a:r>
            <a:r>
              <a:rPr lang="en-GB" b="1" kern="0" dirty="0"/>
              <a:t>efficient use of limited human-in-the-loop runs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82912E6-93C0-A5C9-2CFB-9265D32D00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92"/>
          <a:stretch/>
        </p:blipFill>
        <p:spPr>
          <a:xfrm>
            <a:off x="782610" y="2351566"/>
            <a:ext cx="946455" cy="816870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6167B5E-EEEF-6686-208C-2A64E99353AE}"/>
              </a:ext>
            </a:extLst>
          </p:cNvPr>
          <p:cNvSpPr txBox="1">
            <a:spLocks/>
          </p:cNvSpPr>
          <p:nvPr/>
        </p:nvSpPr>
        <p:spPr>
          <a:xfrm>
            <a:off x="1824221" y="1217319"/>
            <a:ext cx="7452217" cy="12834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defTabSz="914400"/>
            <a:r>
              <a:rPr lang="en-GB" kern="0" dirty="0"/>
              <a:t>Translated diverse </a:t>
            </a:r>
            <a:r>
              <a:rPr lang="en-GB" b="1" kern="0" dirty="0"/>
              <a:t>business objectives into data objectives, simulation requirements &amp; visual insight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4E985A-3AF9-A7D8-514A-4F7EBFC30E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52" y="1296793"/>
            <a:ext cx="1129986" cy="7177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2C086B-C952-7CBB-CA75-83CB0EF3A7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992" y="1652818"/>
            <a:ext cx="609600" cy="50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D442304-8E30-AA4D-F7DF-8D9EB3EA461A}"/>
              </a:ext>
            </a:extLst>
          </p:cNvPr>
          <p:cNvGrpSpPr/>
          <p:nvPr/>
        </p:nvGrpSpPr>
        <p:grpSpPr>
          <a:xfrm>
            <a:off x="464170" y="1526770"/>
            <a:ext cx="444108" cy="658465"/>
            <a:chOff x="869212" y="1062183"/>
            <a:chExt cx="769655" cy="114114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D946C2F-749A-2670-BCAF-BAA327018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7263" y="1541727"/>
              <a:ext cx="661604" cy="6616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D5883E-E4D8-C628-41FB-16B28A7A7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9212" y="1062183"/>
              <a:ext cx="471554" cy="433448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44F8E9E-3E89-EDEF-F06C-25B8FDFC880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8665"/>
          <a:stretch/>
        </p:blipFill>
        <p:spPr>
          <a:xfrm>
            <a:off x="685306" y="1507305"/>
            <a:ext cx="381760" cy="310508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21D406D-3AC2-1898-CF73-6DD55EFCA09D}"/>
              </a:ext>
            </a:extLst>
          </p:cNvPr>
          <p:cNvSpPr txBox="1">
            <a:spLocks/>
          </p:cNvSpPr>
          <p:nvPr/>
        </p:nvSpPr>
        <p:spPr>
          <a:xfrm>
            <a:off x="1856199" y="4710028"/>
            <a:ext cx="6793687" cy="113347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defTabSz="914400"/>
            <a:r>
              <a:rPr lang="en-GB" kern="0" dirty="0"/>
              <a:t>Collected </a:t>
            </a:r>
            <a:r>
              <a:rPr lang="en-GB" b="1" kern="0" dirty="0"/>
              <a:t>qualitative data (descriptions) </a:t>
            </a:r>
            <a:r>
              <a:rPr lang="en-GB" kern="0" dirty="0"/>
              <a:t>on different ACP employment concepts and </a:t>
            </a:r>
            <a:r>
              <a:rPr lang="en-GB" b="1" kern="0" dirty="0"/>
              <a:t>quantitative data </a:t>
            </a:r>
            <a:r>
              <a:rPr lang="en-GB" kern="0" dirty="0"/>
              <a:t>on mission performance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7E141D-E23B-E295-C478-89DB5C9D2A23}"/>
              </a:ext>
            </a:extLst>
          </p:cNvPr>
          <p:cNvGrpSpPr/>
          <p:nvPr/>
        </p:nvGrpSpPr>
        <p:grpSpPr>
          <a:xfrm>
            <a:off x="586968" y="4699416"/>
            <a:ext cx="1103807" cy="1222430"/>
            <a:chOff x="445007" y="4530357"/>
            <a:chExt cx="1103807" cy="12224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3D4E293-7150-6E5F-17F6-D8075152F4A9}"/>
                </a:ext>
              </a:extLst>
            </p:cNvPr>
            <p:cNvGrpSpPr/>
            <p:nvPr/>
          </p:nvGrpSpPr>
          <p:grpSpPr>
            <a:xfrm>
              <a:off x="445007" y="4553656"/>
              <a:ext cx="868986" cy="1199131"/>
              <a:chOff x="794026" y="1160813"/>
              <a:chExt cx="655478" cy="904513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C5B96BA-3785-F829-95A8-BEEE880C9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8205" y="1524026"/>
                <a:ext cx="541299" cy="5413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1E29CF8-459B-D2F7-E046-9E5268FD10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4026" y="1160813"/>
                <a:ext cx="384828" cy="353730"/>
              </a:xfrm>
              <a:prstGeom prst="rect">
                <a:avLst/>
              </a:prstGeom>
            </p:spPr>
          </p:pic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9AFF787-8A0A-F890-9BE0-3E1A16987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8665"/>
            <a:stretch/>
          </p:blipFill>
          <p:spPr>
            <a:xfrm>
              <a:off x="903876" y="4530357"/>
              <a:ext cx="644938" cy="524566"/>
            </a:xfrm>
            <a:prstGeom prst="rect">
              <a:avLst/>
            </a:prstGeom>
          </p:spPr>
        </p:pic>
      </p:grp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8DC22B1-BF7C-806F-966C-2B3FA62A80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024" y="555519"/>
            <a:ext cx="7774623" cy="625581"/>
          </a:xfrm>
        </p:spPr>
        <p:txBody>
          <a:bodyPr/>
          <a:lstStyle/>
          <a:p>
            <a:r>
              <a:rPr lang="en-GB" dirty="0"/>
              <a:t>Case study: Results and Impact</a:t>
            </a:r>
            <a:br>
              <a:rPr lang="en-GB" dirty="0"/>
            </a:br>
            <a:r>
              <a:rPr lang="en-GB" sz="1800" i="1" dirty="0"/>
              <a:t>Exploring autonomous platforms through simulation wargaming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429369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14" y="549191"/>
            <a:ext cx="5946047" cy="625581"/>
          </a:xfrm>
        </p:spPr>
        <p:txBody>
          <a:bodyPr/>
          <a:lstStyle/>
          <a:p>
            <a:r>
              <a:rPr lang="en-GB" dirty="0"/>
              <a:t>Key takeaways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320A599-F19A-5F7C-3DD3-D4532BE33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39" y="4646861"/>
            <a:ext cx="3478140" cy="1594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6B8B265-EB8B-2C3C-973F-C91C0CE8B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441" y="1128228"/>
            <a:ext cx="3823152" cy="23967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69A73BCA-BDE3-A9E9-E3E3-04812C3C5F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097" y="3773132"/>
            <a:ext cx="8347805" cy="625582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b="1" i="1" dirty="0"/>
              <a:t>Real-world Defence simulation problems are messy, multi-dimensional and often ill-defined (fuzzy)</a:t>
            </a:r>
          </a:p>
        </p:txBody>
      </p:sp>
    </p:spTree>
    <p:extLst>
      <p:ext uri="{BB962C8B-B14F-4D97-AF65-F5344CB8AC3E}">
        <p14:creationId xmlns:p14="http://schemas.microsoft.com/office/powerpoint/2010/main" val="266712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614" y="549191"/>
            <a:ext cx="5946047" cy="625581"/>
          </a:xfrm>
        </p:spPr>
        <p:txBody>
          <a:bodyPr/>
          <a:lstStyle/>
          <a:p>
            <a:r>
              <a:rPr lang="en-GB" dirty="0"/>
              <a:t>Key takeaways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8B25F-7AFA-0C44-EA40-228390C72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5" y="4606214"/>
            <a:ext cx="2710332" cy="1721508"/>
          </a:xfrm>
          <a:prstGeom prst="rect">
            <a:avLst/>
          </a:prstGeom>
        </p:spPr>
      </p:pic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B9309DC5-E887-0FF5-314A-950B3C0304AA}"/>
              </a:ext>
            </a:extLst>
          </p:cNvPr>
          <p:cNvSpPr txBox="1">
            <a:spLocks/>
          </p:cNvSpPr>
          <p:nvPr/>
        </p:nvSpPr>
        <p:spPr>
          <a:xfrm>
            <a:off x="1440180" y="3821125"/>
            <a:ext cx="6581429" cy="4638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GB" sz="2000" b="1" i="1" kern="0" dirty="0">
                <a:sym typeface="Wingdings" panose="05000000000000000000" pitchFamily="2" charset="2"/>
              </a:rPr>
              <a:t>A data-driven framework to go from fuzzy to CRISP</a:t>
            </a:r>
            <a:endParaRPr lang="en-GB" sz="2000" b="1" i="1" kern="0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11AD9D2-25C4-E967-2863-8F9FBF5C9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469" y="4544644"/>
            <a:ext cx="2797179" cy="177666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E197775-2178-A4E2-7DF7-E6EC9703E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661" y="4544645"/>
            <a:ext cx="2643182" cy="1678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01AD9-6DE3-5909-51FC-67CC63F0B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7557" y="1622730"/>
            <a:ext cx="3572091" cy="2121768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96453E0-C0B2-4FDA-5A72-819791EC03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2290" y="1212189"/>
            <a:ext cx="6353962" cy="321234"/>
          </a:xfrm>
        </p:spPr>
        <p:txBody>
          <a:bodyPr/>
          <a:lstStyle/>
          <a:p>
            <a:pPr marL="0" indent="0" algn="ctr">
              <a:buNone/>
            </a:pPr>
            <a:r>
              <a:rPr lang="en-GB" sz="1800" b="1" dirty="0"/>
              <a:t>From vague questions to visual insight</a:t>
            </a:r>
          </a:p>
        </p:txBody>
      </p:sp>
    </p:spTree>
    <p:extLst>
      <p:ext uri="{BB962C8B-B14F-4D97-AF65-F5344CB8AC3E}">
        <p14:creationId xmlns:p14="http://schemas.microsoft.com/office/powerpoint/2010/main" val="266559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4684-81AD-5047-7767-80140D3C2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031" y="1440180"/>
            <a:ext cx="7774617" cy="4772613"/>
          </a:xfrm>
        </p:spPr>
        <p:txBody>
          <a:bodyPr/>
          <a:lstStyle/>
          <a:p>
            <a:r>
              <a:rPr lang="en-GB" dirty="0"/>
              <a:t>Joyanto Mukerjee (DSTG)</a:t>
            </a:r>
          </a:p>
          <a:p>
            <a:r>
              <a:rPr lang="en-GB" dirty="0"/>
              <a:t>Stephen Harrison (DSTG)</a:t>
            </a:r>
          </a:p>
          <a:p>
            <a:r>
              <a:rPr lang="en-GB" dirty="0"/>
              <a:t>Martin Cross (DSTG) </a:t>
            </a:r>
          </a:p>
          <a:p>
            <a:r>
              <a:rPr lang="en-GB" dirty="0"/>
              <a:t>Lydia Byrne (DSTG)</a:t>
            </a:r>
          </a:p>
          <a:p>
            <a:r>
              <a:rPr lang="en-GB" dirty="0"/>
              <a:t>Russell Connell (DSTG)</a:t>
            </a:r>
          </a:p>
          <a:p>
            <a:r>
              <a:rPr lang="en-GB" dirty="0"/>
              <a:t>Dennis Chui (DSTG)</a:t>
            </a:r>
          </a:p>
          <a:p>
            <a:r>
              <a:rPr lang="en-GB" dirty="0"/>
              <a:t>Matthew Mostert (Dstl) </a:t>
            </a:r>
          </a:p>
          <a:p>
            <a:r>
              <a:rPr lang="en-GB" dirty="0"/>
              <a:t>Mike Proctor (Dstl)</a:t>
            </a:r>
          </a:p>
          <a:p>
            <a:r>
              <a:rPr lang="en-GB" dirty="0"/>
              <a:t>Steve Crisp (Dstl / NG)</a:t>
            </a:r>
          </a:p>
          <a:p>
            <a:pPr lvl="1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615946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74684-81AD-5047-7767-80140D3C26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8031" y="1440180"/>
            <a:ext cx="7774617" cy="4772613"/>
          </a:xfrm>
        </p:spPr>
        <p:txBody>
          <a:bodyPr/>
          <a:lstStyle/>
          <a:p>
            <a:pPr marL="0" indent="0">
              <a:buNone/>
            </a:pPr>
            <a:r>
              <a:rPr lang="en-GB" sz="1100" dirty="0"/>
              <a:t>Chapman, P. (2000). CRISP-DM 1.0: Step-by-step data mining guide.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1100" dirty="0"/>
              <a:t>Labbé, Paul &amp; Bowley, Dean &amp; Comeau, Paul &amp; Edwards, Roland &amp; </a:t>
            </a:r>
            <a:r>
              <a:rPr lang="en-GB" sz="1100" dirty="0" err="1"/>
              <a:t>Hiniker</a:t>
            </a:r>
            <a:r>
              <a:rPr lang="en-GB" sz="1100" dirty="0"/>
              <a:t>, Paul &amp; Howes, Geoff &amp; </a:t>
            </a:r>
            <a:r>
              <a:rPr lang="en-GB" sz="1100" dirty="0" err="1"/>
              <a:t>Kass</a:t>
            </a:r>
            <a:r>
              <a:rPr lang="en-GB" sz="1100" dirty="0"/>
              <a:t>, Richard &amp; Morris, Chris &amp; Nunes Vaz, Richard &amp; Vaughan, Jon. (2006). Guide for Understanding and Implementing </a:t>
            </a:r>
            <a:r>
              <a:rPr lang="en-GB" sz="1100" dirty="0" err="1"/>
              <a:t>Defense</a:t>
            </a:r>
            <a:r>
              <a:rPr lang="en-GB" sz="1100" dirty="0"/>
              <a:t> Experimentation </a:t>
            </a:r>
            <a:r>
              <a:rPr lang="en-GB" sz="1100" dirty="0" err="1"/>
              <a:t>GUIDEx</a:t>
            </a:r>
            <a:r>
              <a:rPr lang="en-GB" sz="1100" dirty="0"/>
              <a:t>.</a:t>
            </a:r>
            <a:r>
              <a:rPr lang="en-GB" sz="1100" i="1" dirty="0"/>
              <a:t> The Technical Cooperation Program</a:t>
            </a:r>
            <a:r>
              <a:rPr lang="en-GB" sz="1100" dirty="0"/>
              <a:t>. 10.13140/2.1.4937.6648.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1100" dirty="0"/>
              <a:t>Law, A. (2009) How to Build Valid 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and Credible Simulation Models. In M. D. Rossetti, R. R. Hill, B. Johansson, A. Dunkin and R. G. Ingalls (Eds.), </a:t>
            </a:r>
            <a:r>
              <a:rPr lang="en-GB" sz="1100" i="1" dirty="0">
                <a:solidFill>
                  <a:schemeClr val="bg2">
                    <a:lumMod val="50000"/>
                  </a:schemeClr>
                </a:solidFill>
              </a:rPr>
              <a:t>Proceedings of the 2009 Winter Simulation Conference </a:t>
            </a:r>
            <a:r>
              <a:rPr lang="en-GB" sz="1100" dirty="0">
                <a:solidFill>
                  <a:schemeClr val="bg2">
                    <a:lumMod val="50000"/>
                  </a:schemeClr>
                </a:solidFill>
              </a:rPr>
              <a:t>(pp. 24-33). IEEE. </a:t>
            </a:r>
            <a:r>
              <a:rPr lang="en-GB" sz="1100" u="sng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https://doi.org/10.1007/978-1-4244-5771-7/09</a:t>
            </a:r>
            <a:r>
              <a:rPr lang="en-GB" sz="1100" u="sng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n-GB" sz="1100" i="1" dirty="0"/>
          </a:p>
          <a:p>
            <a:pPr marL="0" indent="0">
              <a:buNone/>
            </a:pPr>
            <a:r>
              <a:rPr lang="en-GB" sz="1100" dirty="0"/>
              <a:t>Wirth, R., &amp; </a:t>
            </a:r>
            <a:r>
              <a:rPr lang="en-GB" sz="1100" dirty="0" err="1"/>
              <a:t>Hipp</a:t>
            </a:r>
            <a:r>
              <a:rPr lang="en-GB" sz="1100" dirty="0"/>
              <a:t>, J. (2000, April). CRISP-DM: Towards a standard process model for data mining. </a:t>
            </a:r>
            <a:r>
              <a:rPr lang="en-GB" sz="1100" i="1" dirty="0"/>
              <a:t>In Proceedings of the 4th international conference on the practical applications of knowledge discovery and data mining (Vol. 1, pp. 29-39).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13621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Simulation in Defence – </a:t>
            </a:r>
            <a:r>
              <a:rPr lang="en-GB" i="1" dirty="0"/>
              <a:t>why simulation studies?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30C5D7-E974-2FC7-2BD7-3B973313C169}"/>
              </a:ext>
            </a:extLst>
          </p:cNvPr>
          <p:cNvSpPr/>
          <p:nvPr/>
        </p:nvSpPr>
        <p:spPr bwMode="auto">
          <a:xfrm>
            <a:off x="2787255" y="1265186"/>
            <a:ext cx="3922768" cy="3922768"/>
          </a:xfrm>
          <a:prstGeom prst="ellipse">
            <a:avLst/>
          </a:prstGeom>
          <a:gradFill flip="none" rotWithShape="1">
            <a:gsLst>
              <a:gs pos="38000">
                <a:srgbClr val="FFC9AC"/>
              </a:gs>
              <a:gs pos="0">
                <a:srgbClr val="F28B36">
                  <a:tint val="66000"/>
                  <a:satMod val="160000"/>
                </a:srgbClr>
              </a:gs>
              <a:gs pos="87000">
                <a:srgbClr val="FFEDE5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4D4F6AD-B9F4-439E-B0F9-E2CA3875ED6B}"/>
              </a:ext>
            </a:extLst>
          </p:cNvPr>
          <p:cNvSpPr txBox="1">
            <a:spLocks/>
          </p:cNvSpPr>
          <p:nvPr/>
        </p:nvSpPr>
        <p:spPr>
          <a:xfrm>
            <a:off x="2534498" y="1408421"/>
            <a:ext cx="1943156" cy="7898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Wargaming</a:t>
            </a:r>
            <a:endParaRPr lang="en-GB" sz="20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0D7E0F9-792C-DAF5-4B5B-DBB5BD90CBC9}"/>
              </a:ext>
            </a:extLst>
          </p:cNvPr>
          <p:cNvSpPr txBox="1">
            <a:spLocks/>
          </p:cNvSpPr>
          <p:nvPr/>
        </p:nvSpPr>
        <p:spPr>
          <a:xfrm>
            <a:off x="1180280" y="2515982"/>
            <a:ext cx="3038360" cy="875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Operational Analysis</a:t>
            </a:r>
            <a:endParaRPr lang="en-GB" sz="20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EAB57B3-AF19-F22F-D7A9-1873147F6AD7}"/>
              </a:ext>
            </a:extLst>
          </p:cNvPr>
          <p:cNvSpPr txBox="1">
            <a:spLocks/>
          </p:cNvSpPr>
          <p:nvPr/>
        </p:nvSpPr>
        <p:spPr>
          <a:xfrm>
            <a:off x="4218640" y="1498852"/>
            <a:ext cx="3038360" cy="875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Training, tactics, procedures</a:t>
            </a:r>
            <a:endParaRPr lang="en-GB" sz="20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44F3EFF-694A-0D04-CACA-40ACFD7F172D}"/>
              </a:ext>
            </a:extLst>
          </p:cNvPr>
          <p:cNvSpPr txBox="1">
            <a:spLocks/>
          </p:cNvSpPr>
          <p:nvPr/>
        </p:nvSpPr>
        <p:spPr>
          <a:xfrm>
            <a:off x="5636622" y="2633243"/>
            <a:ext cx="3038360" cy="875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Test and Evaluation</a:t>
            </a:r>
            <a:endParaRPr lang="en-GB" sz="20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108BE48-F96F-0C36-9C20-E4E8ED84FA00}"/>
              </a:ext>
            </a:extLst>
          </p:cNvPr>
          <p:cNvSpPr txBox="1">
            <a:spLocks/>
          </p:cNvSpPr>
          <p:nvPr/>
        </p:nvSpPr>
        <p:spPr>
          <a:xfrm>
            <a:off x="5301351" y="3373806"/>
            <a:ext cx="3038360" cy="875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Concept Development and Experimentation</a:t>
            </a:r>
            <a:endParaRPr lang="en-GB" sz="20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CEC229FA-1F67-BF0D-BC5D-20F70582BDD7}"/>
              </a:ext>
            </a:extLst>
          </p:cNvPr>
          <p:cNvSpPr txBox="1">
            <a:spLocks/>
          </p:cNvSpPr>
          <p:nvPr/>
        </p:nvSpPr>
        <p:spPr>
          <a:xfrm>
            <a:off x="1130102" y="3645740"/>
            <a:ext cx="3038360" cy="875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Capability Assessment</a:t>
            </a:r>
            <a:endParaRPr lang="en-GB" sz="2000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18593AC-9765-99E1-94D0-A3BE888F9F35}"/>
              </a:ext>
            </a:extLst>
          </p:cNvPr>
          <p:cNvSpPr txBox="1">
            <a:spLocks/>
          </p:cNvSpPr>
          <p:nvPr/>
        </p:nvSpPr>
        <p:spPr>
          <a:xfrm>
            <a:off x="3281660" y="4541372"/>
            <a:ext cx="3038360" cy="8759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and more…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B254AE8-6B72-70E6-883E-9681985D0347}"/>
              </a:ext>
            </a:extLst>
          </p:cNvPr>
          <p:cNvGrpSpPr/>
          <p:nvPr/>
        </p:nvGrpSpPr>
        <p:grpSpPr>
          <a:xfrm>
            <a:off x="936535" y="5088878"/>
            <a:ext cx="1699934" cy="1429131"/>
            <a:chOff x="936535" y="5088878"/>
            <a:chExt cx="1699934" cy="142913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64F474-4708-9745-25F9-98B0365958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4869"/>
            <a:stretch/>
          </p:blipFill>
          <p:spPr>
            <a:xfrm>
              <a:off x="1185215" y="5088878"/>
              <a:ext cx="1224912" cy="1042773"/>
            </a:xfrm>
            <a:prstGeom prst="rect">
              <a:avLst/>
            </a:prstGeom>
          </p:spPr>
        </p:pic>
        <p:sp>
          <p:nvSpPr>
            <p:cNvPr id="33" name="Text Placeholder 3">
              <a:extLst>
                <a:ext uri="{FF2B5EF4-FFF2-40B4-BE49-F238E27FC236}">
                  <a16:creationId xmlns:a16="http://schemas.microsoft.com/office/drawing/2014/main" id="{DEA04BBF-6BFC-0549-1D2D-281085187DAC}"/>
                </a:ext>
              </a:extLst>
            </p:cNvPr>
            <p:cNvSpPr txBox="1">
              <a:spLocks/>
            </p:cNvSpPr>
            <p:nvPr/>
          </p:nvSpPr>
          <p:spPr>
            <a:xfrm>
              <a:off x="936535" y="6085802"/>
              <a:ext cx="1699934" cy="432207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Lower cost than fully live exercises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1951203-713D-4C6F-3C28-58C6BE8A79D4}"/>
              </a:ext>
            </a:extLst>
          </p:cNvPr>
          <p:cNvGrpSpPr/>
          <p:nvPr/>
        </p:nvGrpSpPr>
        <p:grpSpPr>
          <a:xfrm>
            <a:off x="4798881" y="5164772"/>
            <a:ext cx="1627761" cy="1251560"/>
            <a:chOff x="2877978" y="5164772"/>
            <a:chExt cx="1627761" cy="125156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0BCA320-F278-E368-EFD5-FAAE29BE93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6161"/>
            <a:stretch/>
          </p:blipFill>
          <p:spPr>
            <a:xfrm>
              <a:off x="3256742" y="5164772"/>
              <a:ext cx="897163" cy="752169"/>
            </a:xfrm>
            <a:prstGeom prst="rect">
              <a:avLst/>
            </a:prstGeom>
          </p:spPr>
        </p:pic>
        <p:sp>
          <p:nvSpPr>
            <p:cNvPr id="35" name="Text Placeholder 3">
              <a:extLst>
                <a:ext uri="{FF2B5EF4-FFF2-40B4-BE49-F238E27FC236}">
                  <a16:creationId xmlns:a16="http://schemas.microsoft.com/office/drawing/2014/main" id="{A01B8404-98F7-93AB-C38B-FA6895FD77DD}"/>
                </a:ext>
              </a:extLst>
            </p:cNvPr>
            <p:cNvSpPr txBox="1">
              <a:spLocks/>
            </p:cNvSpPr>
            <p:nvPr/>
          </p:nvSpPr>
          <p:spPr>
            <a:xfrm>
              <a:off x="2877978" y="6036093"/>
              <a:ext cx="1627761" cy="380239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Fast decision making and planning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2FEB99-28BA-4150-1ABE-439E75D9C036}"/>
              </a:ext>
            </a:extLst>
          </p:cNvPr>
          <p:cNvGrpSpPr/>
          <p:nvPr/>
        </p:nvGrpSpPr>
        <p:grpSpPr>
          <a:xfrm>
            <a:off x="2923273" y="5187954"/>
            <a:ext cx="1627761" cy="1241358"/>
            <a:chOff x="4851981" y="5174974"/>
            <a:chExt cx="1627761" cy="124135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7B96A3A-1974-C649-F576-CDEA1A785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8944"/>
            <a:stretch/>
          </p:blipFill>
          <p:spPr>
            <a:xfrm>
              <a:off x="5172939" y="5174974"/>
              <a:ext cx="830756" cy="673376"/>
            </a:xfrm>
            <a:prstGeom prst="rect">
              <a:avLst/>
            </a:prstGeom>
          </p:spPr>
        </p:pic>
        <p:sp>
          <p:nvSpPr>
            <p:cNvPr id="38" name="Text Placeholder 3">
              <a:extLst>
                <a:ext uri="{FF2B5EF4-FFF2-40B4-BE49-F238E27FC236}">
                  <a16:creationId xmlns:a16="http://schemas.microsoft.com/office/drawing/2014/main" id="{ED5C06FF-895B-57F8-C071-56B27F610A20}"/>
                </a:ext>
              </a:extLst>
            </p:cNvPr>
            <p:cNvSpPr txBox="1">
              <a:spLocks/>
            </p:cNvSpPr>
            <p:nvPr/>
          </p:nvSpPr>
          <p:spPr>
            <a:xfrm>
              <a:off x="4851981" y="6036093"/>
              <a:ext cx="1627761" cy="380239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Low risk – safely test dangerous scenarios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ACC762-6108-46E3-B76C-C19CC2089F39}"/>
              </a:ext>
            </a:extLst>
          </p:cNvPr>
          <p:cNvGrpSpPr/>
          <p:nvPr/>
        </p:nvGrpSpPr>
        <p:grpSpPr>
          <a:xfrm>
            <a:off x="6765051" y="5104573"/>
            <a:ext cx="1627761" cy="1324739"/>
            <a:chOff x="6579704" y="5104573"/>
            <a:chExt cx="1627761" cy="132473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03FA9FF-11E5-9326-321A-7D9B2DB9D1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9708"/>
            <a:stretch/>
          </p:blipFill>
          <p:spPr>
            <a:xfrm>
              <a:off x="6811490" y="5104573"/>
              <a:ext cx="1017061" cy="816614"/>
            </a:xfrm>
            <a:prstGeom prst="rect">
              <a:avLst/>
            </a:prstGeom>
          </p:spPr>
        </p:pic>
        <p:sp>
          <p:nvSpPr>
            <p:cNvPr id="43" name="Text Placeholder 3">
              <a:extLst>
                <a:ext uri="{FF2B5EF4-FFF2-40B4-BE49-F238E27FC236}">
                  <a16:creationId xmlns:a16="http://schemas.microsoft.com/office/drawing/2014/main" id="{EBD9E282-84A5-7498-C49E-E85510131776}"/>
                </a:ext>
              </a:extLst>
            </p:cNvPr>
            <p:cNvSpPr txBox="1">
              <a:spLocks/>
            </p:cNvSpPr>
            <p:nvPr/>
          </p:nvSpPr>
          <p:spPr>
            <a:xfrm>
              <a:off x="6579704" y="6049073"/>
              <a:ext cx="1627761" cy="380239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Scalable to different levels of fidelity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4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9936" y="2192094"/>
            <a:ext cx="6013404" cy="2197026"/>
          </a:xfrm>
        </p:spPr>
        <p:txBody>
          <a:bodyPr/>
          <a:lstStyle/>
          <a:p>
            <a:pPr algn="ctr"/>
            <a:r>
              <a:rPr lang="en-GB" sz="6600" dirty="0"/>
              <a:t>Thank you!</a:t>
            </a:r>
          </a:p>
          <a:p>
            <a:pPr algn="ctr"/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April Tieu</a:t>
            </a:r>
            <a:br>
              <a:rPr lang="en-GB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Operations Research Analyst, DSTG/Dstl</a:t>
            </a:r>
          </a:p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  <a:hlinkClick r:id="rId3"/>
              </a:rPr>
              <a:t>april.tieu@defence.gov.au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FB59C6-2071-9D18-0382-B6C69369D9F9}"/>
              </a:ext>
            </a:extLst>
          </p:cNvPr>
          <p:cNvSpPr txBox="1">
            <a:spLocks/>
          </p:cNvSpPr>
          <p:nvPr/>
        </p:nvSpPr>
        <p:spPr>
          <a:xfrm>
            <a:off x="3173118" y="5163894"/>
            <a:ext cx="3026364" cy="82542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3200" dirty="0"/>
              <a:t>Questions?</a:t>
            </a:r>
            <a:endParaRPr lang="en-GB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530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E570823C-AACF-7974-E748-819A5A50B4F0}"/>
              </a:ext>
            </a:extLst>
          </p:cNvPr>
          <p:cNvSpPr/>
          <p:nvPr/>
        </p:nvSpPr>
        <p:spPr bwMode="auto">
          <a:xfrm>
            <a:off x="2578969" y="1152807"/>
            <a:ext cx="3941084" cy="3941084"/>
          </a:xfrm>
          <a:custGeom>
            <a:avLst/>
            <a:gdLst>
              <a:gd name="connsiteX0" fmla="*/ 2101080 w 4159172"/>
              <a:gd name="connsiteY0" fmla="*/ 451738 h 4159172"/>
              <a:gd name="connsiteX1" fmla="*/ 504088 w 4159172"/>
              <a:gd name="connsiteY1" fmla="*/ 2048730 h 4159172"/>
              <a:gd name="connsiteX2" fmla="*/ 2101080 w 4159172"/>
              <a:gd name="connsiteY2" fmla="*/ 3645722 h 4159172"/>
              <a:gd name="connsiteX3" fmla="*/ 3698072 w 4159172"/>
              <a:gd name="connsiteY3" fmla="*/ 2048730 h 4159172"/>
              <a:gd name="connsiteX4" fmla="*/ 2101080 w 4159172"/>
              <a:gd name="connsiteY4" fmla="*/ 451738 h 4159172"/>
              <a:gd name="connsiteX5" fmla="*/ 2079586 w 4159172"/>
              <a:gd name="connsiteY5" fmla="*/ 0 h 4159172"/>
              <a:gd name="connsiteX6" fmla="*/ 4159172 w 4159172"/>
              <a:gd name="connsiteY6" fmla="*/ 2079586 h 4159172"/>
              <a:gd name="connsiteX7" fmla="*/ 2079586 w 4159172"/>
              <a:gd name="connsiteY7" fmla="*/ 4159172 h 4159172"/>
              <a:gd name="connsiteX8" fmla="*/ 0 w 4159172"/>
              <a:gd name="connsiteY8" fmla="*/ 2079586 h 4159172"/>
              <a:gd name="connsiteX9" fmla="*/ 2079586 w 4159172"/>
              <a:gd name="connsiteY9" fmla="*/ 0 h 41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9172" h="4159172">
                <a:moveTo>
                  <a:pt x="2101080" y="451738"/>
                </a:moveTo>
                <a:cubicBezTo>
                  <a:pt x="1219086" y="451738"/>
                  <a:pt x="504088" y="1166736"/>
                  <a:pt x="504088" y="2048730"/>
                </a:cubicBezTo>
                <a:cubicBezTo>
                  <a:pt x="504088" y="2930724"/>
                  <a:pt x="1219086" y="3645722"/>
                  <a:pt x="2101080" y="3645722"/>
                </a:cubicBezTo>
                <a:cubicBezTo>
                  <a:pt x="2983074" y="3645722"/>
                  <a:pt x="3698072" y="2930724"/>
                  <a:pt x="3698072" y="2048730"/>
                </a:cubicBezTo>
                <a:cubicBezTo>
                  <a:pt x="3698072" y="1166736"/>
                  <a:pt x="2983074" y="451738"/>
                  <a:pt x="2101080" y="451738"/>
                </a:cubicBezTo>
                <a:close/>
                <a:moveTo>
                  <a:pt x="2079586" y="0"/>
                </a:moveTo>
                <a:cubicBezTo>
                  <a:pt x="3228110" y="0"/>
                  <a:pt x="4159172" y="931062"/>
                  <a:pt x="4159172" y="2079586"/>
                </a:cubicBezTo>
                <a:cubicBezTo>
                  <a:pt x="4159172" y="3228110"/>
                  <a:pt x="3228110" y="4159172"/>
                  <a:pt x="2079586" y="4159172"/>
                </a:cubicBezTo>
                <a:cubicBezTo>
                  <a:pt x="931062" y="4159172"/>
                  <a:pt x="0" y="3228110"/>
                  <a:pt x="0" y="2079586"/>
                </a:cubicBezTo>
                <a:cubicBezTo>
                  <a:pt x="0" y="931062"/>
                  <a:pt x="931062" y="0"/>
                  <a:pt x="2079586" y="0"/>
                </a:cubicBezTo>
                <a:close/>
              </a:path>
            </a:pathLst>
          </a:custGeom>
          <a:gradFill flip="none" rotWithShape="1">
            <a:gsLst>
              <a:gs pos="38000">
                <a:srgbClr val="FFC9AC"/>
              </a:gs>
              <a:gs pos="0">
                <a:srgbClr val="F28B36">
                  <a:tint val="66000"/>
                  <a:satMod val="160000"/>
                </a:srgbClr>
              </a:gs>
              <a:gs pos="87000">
                <a:srgbClr val="FFEDE5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Simulation types – </a:t>
            </a:r>
            <a:r>
              <a:rPr lang="en-GB" i="1" dirty="0"/>
              <a:t>what kind of simulation?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7CF763-8E1B-FDDD-69E0-BCCA9EC65706}"/>
              </a:ext>
            </a:extLst>
          </p:cNvPr>
          <p:cNvGrpSpPr/>
          <p:nvPr/>
        </p:nvGrpSpPr>
        <p:grpSpPr>
          <a:xfrm>
            <a:off x="4800297" y="3729674"/>
            <a:ext cx="2491368" cy="2020523"/>
            <a:chOff x="2591037" y="1462326"/>
            <a:chExt cx="2491368" cy="20205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9D99D9-54B1-02AA-2874-C9683D6FAA21}"/>
                </a:ext>
              </a:extLst>
            </p:cNvPr>
            <p:cNvGrpSpPr/>
            <p:nvPr/>
          </p:nvGrpSpPr>
          <p:grpSpPr>
            <a:xfrm>
              <a:off x="3182488" y="1462326"/>
              <a:ext cx="1547530" cy="1340673"/>
              <a:chOff x="6952947" y="4439331"/>
              <a:chExt cx="2942365" cy="2694577"/>
            </a:xfrm>
          </p:grpSpPr>
          <p:pic>
            <p:nvPicPr>
              <p:cNvPr id="8" name="Picture 2" descr="simulation process Icon 5950627">
                <a:extLst>
                  <a:ext uri="{FF2B5EF4-FFF2-40B4-BE49-F238E27FC236}">
                    <a16:creationId xmlns:a16="http://schemas.microsoft.com/office/drawing/2014/main" id="{28B79923-A7A7-5692-8FCE-2F14B1357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2947" y="4439331"/>
                <a:ext cx="2053119" cy="2053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User Icon 711746">
                <a:extLst>
                  <a:ext uri="{FF2B5EF4-FFF2-40B4-BE49-F238E27FC236}">
                    <a16:creationId xmlns:a16="http://schemas.microsoft.com/office/drawing/2014/main" id="{B079FCC6-65D8-EA6B-F4E5-452C28AFE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2077" y="4470675"/>
                <a:ext cx="2663235" cy="26632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curved arrow Icon 3067949">
                <a:extLst>
                  <a:ext uri="{FF2B5EF4-FFF2-40B4-BE49-F238E27FC236}">
                    <a16:creationId xmlns:a16="http://schemas.microsoft.com/office/drawing/2014/main" id="{1690227D-8CD9-717A-D19A-04716CE8EA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488730">
                <a:off x="8460990" y="4810720"/>
                <a:ext cx="907990" cy="907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8" descr="curved arrow Icon 3067949">
                <a:extLst>
                  <a:ext uri="{FF2B5EF4-FFF2-40B4-BE49-F238E27FC236}">
                    <a16:creationId xmlns:a16="http://schemas.microsoft.com/office/drawing/2014/main" id="{6CEC2C11-C659-F0FA-04EF-4027904F1F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37281">
                <a:off x="7304325" y="5668758"/>
                <a:ext cx="907990" cy="907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id="{C6D821D8-70ED-DCF3-B1DA-E851AB56F84F}"/>
                </a:ext>
              </a:extLst>
            </p:cNvPr>
            <p:cNvSpPr txBox="1">
              <a:spLocks/>
            </p:cNvSpPr>
            <p:nvPr/>
          </p:nvSpPr>
          <p:spPr>
            <a:xfrm>
              <a:off x="2591037" y="2432262"/>
              <a:ext cx="2491368" cy="1050587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VC Hybrid</a:t>
              </a:r>
              <a:b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systems,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</a:t>
              </a:r>
              <a:r>
                <a:rPr lang="en-GB" sz="1200" i="1" u="sng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and</a:t>
              </a: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 real people in a 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environment</a:t>
              </a:r>
              <a:endParaRPr lang="en-GB" sz="2000" b="1" i="1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5C1045-2EBF-1789-C816-F0DC383A3E9D}"/>
              </a:ext>
            </a:extLst>
          </p:cNvPr>
          <p:cNvGrpSpPr/>
          <p:nvPr/>
        </p:nvGrpSpPr>
        <p:grpSpPr>
          <a:xfrm>
            <a:off x="2578969" y="4299977"/>
            <a:ext cx="1965385" cy="1954657"/>
            <a:chOff x="1065211" y="2483845"/>
            <a:chExt cx="1965385" cy="19546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D715C6A-2956-67AB-43DE-1B7A002F1C1C}"/>
                </a:ext>
              </a:extLst>
            </p:cNvPr>
            <p:cNvGrpSpPr/>
            <p:nvPr/>
          </p:nvGrpSpPr>
          <p:grpSpPr>
            <a:xfrm>
              <a:off x="1219118" y="2483845"/>
              <a:ext cx="1685271" cy="1370724"/>
              <a:chOff x="2007927" y="4439331"/>
              <a:chExt cx="2527157" cy="2053119"/>
            </a:xfrm>
          </p:grpSpPr>
          <p:pic>
            <p:nvPicPr>
              <p:cNvPr id="13" name="Picture 2" descr="simulation process Icon 5950627">
                <a:extLst>
                  <a:ext uri="{FF2B5EF4-FFF2-40B4-BE49-F238E27FC236}">
                    <a16:creationId xmlns:a16="http://schemas.microsoft.com/office/drawing/2014/main" id="{10C7A4D5-6730-27B1-F409-E6F9C7B47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3989" y="4439331"/>
                <a:ext cx="2053119" cy="2053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curved arrow Icon 3067949">
                <a:extLst>
                  <a:ext uri="{FF2B5EF4-FFF2-40B4-BE49-F238E27FC236}">
                    <a16:creationId xmlns:a16="http://schemas.microsoft.com/office/drawing/2014/main" id="{E8C4668A-902E-3FCF-D9E4-A7EEE016ED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399292">
                <a:off x="3627094" y="4752680"/>
                <a:ext cx="907990" cy="907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curved arrow Icon 3067949">
                <a:extLst>
                  <a:ext uri="{FF2B5EF4-FFF2-40B4-BE49-F238E27FC236}">
                    <a16:creationId xmlns:a16="http://schemas.microsoft.com/office/drawing/2014/main" id="{93265080-7AB3-D6A8-2981-B1ADBC8113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954411">
                <a:off x="2007927" y="4810719"/>
                <a:ext cx="907990" cy="907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263E54F8-4CEC-C865-A3D6-F0C2E3C4AB92}"/>
                </a:ext>
              </a:extLst>
            </p:cNvPr>
            <p:cNvSpPr txBox="1">
              <a:spLocks/>
            </p:cNvSpPr>
            <p:nvPr/>
          </p:nvSpPr>
          <p:spPr>
            <a:xfrm>
              <a:off x="1065211" y="3606366"/>
              <a:ext cx="1965385" cy="832136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Constructive</a:t>
              </a:r>
              <a:b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systems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people in a simulated environment</a:t>
              </a:r>
              <a:endPara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77124B60-6B1D-FBE3-8DA7-007B9754AA37}"/>
              </a:ext>
            </a:extLst>
          </p:cNvPr>
          <p:cNvSpPr txBox="1">
            <a:spLocks/>
          </p:cNvSpPr>
          <p:nvPr/>
        </p:nvSpPr>
        <p:spPr>
          <a:xfrm>
            <a:off x="3608861" y="2647789"/>
            <a:ext cx="1917878" cy="7749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b="1" dirty="0">
                <a:solidFill>
                  <a:srgbClr val="BF5709"/>
                </a:solidFill>
                <a:latin typeface="+mn-lt"/>
              </a:rPr>
              <a:t>LVC</a:t>
            </a:r>
            <a:r>
              <a:rPr lang="en-GB" b="1" i="1" dirty="0">
                <a:solidFill>
                  <a:srgbClr val="BF5709"/>
                </a:solidFill>
                <a:latin typeface="+mn-lt"/>
              </a:rPr>
              <a:t> Taxonomy</a:t>
            </a:r>
            <a:endParaRPr lang="en-GB" b="1" dirty="0">
              <a:solidFill>
                <a:srgbClr val="BF5709"/>
              </a:solidFill>
              <a:latin typeface="+mn-lt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D1AC28-0B4D-C51E-ACD5-ED0678A567B2}"/>
              </a:ext>
            </a:extLst>
          </p:cNvPr>
          <p:cNvGrpSpPr/>
          <p:nvPr/>
        </p:nvGrpSpPr>
        <p:grpSpPr>
          <a:xfrm>
            <a:off x="1823289" y="1044357"/>
            <a:ext cx="1965385" cy="1877283"/>
            <a:chOff x="1496668" y="1442485"/>
            <a:chExt cx="1965385" cy="18772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A9143ED-B7CB-E7A4-B2AA-B5DCAB790360}"/>
                </a:ext>
              </a:extLst>
            </p:cNvPr>
            <p:cNvGrpSpPr/>
            <p:nvPr/>
          </p:nvGrpSpPr>
          <p:grpSpPr>
            <a:xfrm>
              <a:off x="1840916" y="1442485"/>
              <a:ext cx="1346821" cy="1127738"/>
              <a:chOff x="4298228" y="1537126"/>
              <a:chExt cx="1346821" cy="112773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5F02958-77AF-0C58-48F0-A64BFB76BF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12951"/>
              <a:stretch/>
            </p:blipFill>
            <p:spPr>
              <a:xfrm rot="2480110">
                <a:off x="4298228" y="1549783"/>
                <a:ext cx="635188" cy="55291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667E07C-A272-5B43-E00B-0B37F11ED0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21826"/>
              <a:stretch/>
            </p:blipFill>
            <p:spPr>
              <a:xfrm flipH="1">
                <a:off x="4659929" y="1857284"/>
                <a:ext cx="604505" cy="48942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C8CB601-F608-B01D-BB72-B12A197068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21727"/>
              <a:stretch/>
            </p:blipFill>
            <p:spPr>
              <a:xfrm flipH="1">
                <a:off x="4930432" y="1537126"/>
                <a:ext cx="714617" cy="54051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0D3C24B-D003-C2C6-2129-42ACEE2860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13918" b="22564"/>
              <a:stretch/>
            </p:blipFill>
            <p:spPr>
              <a:xfrm>
                <a:off x="4974732" y="2238838"/>
                <a:ext cx="604505" cy="38396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F253F4E-6AE6-1181-FE1A-1CEF6B5C38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b="14571"/>
              <a:stretch/>
            </p:blipFill>
            <p:spPr>
              <a:xfrm rot="16200000">
                <a:off x="4285905" y="2154217"/>
                <a:ext cx="550774" cy="470519"/>
              </a:xfrm>
              <a:prstGeom prst="rect">
                <a:avLst/>
              </a:prstGeom>
            </p:spPr>
          </p:pic>
        </p:grpSp>
        <p:sp>
          <p:nvSpPr>
            <p:cNvPr id="64" name="Text Placeholder 3">
              <a:extLst>
                <a:ext uri="{FF2B5EF4-FFF2-40B4-BE49-F238E27FC236}">
                  <a16:creationId xmlns:a16="http://schemas.microsoft.com/office/drawing/2014/main" id="{35874091-A09D-2141-7265-F36EDD23C733}"/>
                </a:ext>
              </a:extLst>
            </p:cNvPr>
            <p:cNvSpPr txBox="1">
              <a:spLocks/>
            </p:cNvSpPr>
            <p:nvPr/>
          </p:nvSpPr>
          <p:spPr>
            <a:xfrm>
              <a:off x="1496668" y="2487632"/>
              <a:ext cx="1965385" cy="832136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Live</a:t>
              </a:r>
              <a:b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real systems,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real people in a 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real environment</a:t>
              </a:r>
              <a:endPara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783F2E-A2EA-9BC7-6BD1-12E62879758F}"/>
              </a:ext>
            </a:extLst>
          </p:cNvPr>
          <p:cNvGrpSpPr/>
          <p:nvPr/>
        </p:nvGrpSpPr>
        <p:grpSpPr>
          <a:xfrm>
            <a:off x="6999547" y="896270"/>
            <a:ext cx="2098683" cy="5822599"/>
            <a:chOff x="6999547" y="896270"/>
            <a:chExt cx="2098683" cy="5822599"/>
          </a:xfrm>
        </p:grpSpPr>
        <p:sp>
          <p:nvSpPr>
            <p:cNvPr id="66" name="Text Placeholder 3">
              <a:extLst>
                <a:ext uri="{FF2B5EF4-FFF2-40B4-BE49-F238E27FC236}">
                  <a16:creationId xmlns:a16="http://schemas.microsoft.com/office/drawing/2014/main" id="{FAA444A3-A898-8AC6-9076-A9EDFB3B2E9D}"/>
                </a:ext>
              </a:extLst>
            </p:cNvPr>
            <p:cNvSpPr txBox="1">
              <a:spLocks/>
            </p:cNvSpPr>
            <p:nvPr/>
          </p:nvSpPr>
          <p:spPr>
            <a:xfrm>
              <a:off x="7245231" y="896270"/>
              <a:ext cx="1852999" cy="538062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Full control </a:t>
              </a:r>
              <a:r>
                <a:rPr lang="en-GB" sz="1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of systems</a:t>
              </a:r>
            </a:p>
          </p:txBody>
        </p:sp>
        <p:sp>
          <p:nvSpPr>
            <p:cNvPr id="67" name="Arrow: Up-Down 66">
              <a:extLst>
                <a:ext uri="{FF2B5EF4-FFF2-40B4-BE49-F238E27FC236}">
                  <a16:creationId xmlns:a16="http://schemas.microsoft.com/office/drawing/2014/main" id="{67392692-A378-DFCF-0702-7FAF6D56C3E6}"/>
                </a:ext>
              </a:extLst>
            </p:cNvPr>
            <p:cNvSpPr/>
            <p:nvPr/>
          </p:nvSpPr>
          <p:spPr bwMode="auto">
            <a:xfrm>
              <a:off x="7910359" y="1481621"/>
              <a:ext cx="616130" cy="4346713"/>
            </a:xfrm>
            <a:prstGeom prst="upDownArrow">
              <a:avLst/>
            </a:prstGeom>
            <a:gradFill flip="none" rotWithShape="1">
              <a:gsLst>
                <a:gs pos="0">
                  <a:srgbClr val="BF5709">
                    <a:tint val="66000"/>
                    <a:satMod val="160000"/>
                  </a:srgbClr>
                </a:gs>
                <a:gs pos="50000">
                  <a:srgbClr val="BF5709">
                    <a:tint val="44500"/>
                    <a:satMod val="160000"/>
                  </a:srgbClr>
                </a:gs>
                <a:gs pos="100000">
                  <a:srgbClr val="BF5709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70" name="Text Placeholder 3">
              <a:extLst>
                <a:ext uri="{FF2B5EF4-FFF2-40B4-BE49-F238E27FC236}">
                  <a16:creationId xmlns:a16="http://schemas.microsoft.com/office/drawing/2014/main" id="{2EBC3D5B-F6BD-1D84-7290-907A51F7D623}"/>
                </a:ext>
              </a:extLst>
            </p:cNvPr>
            <p:cNvSpPr txBox="1">
              <a:spLocks/>
            </p:cNvSpPr>
            <p:nvPr/>
          </p:nvSpPr>
          <p:spPr>
            <a:xfrm>
              <a:off x="6999547" y="5835854"/>
              <a:ext cx="2098683" cy="883015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16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No control </a:t>
              </a:r>
              <a:r>
                <a:rPr lang="en-GB" sz="16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of systems (automated)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36419D-BDF4-CCDF-7EEE-E160A7300DBD}"/>
              </a:ext>
            </a:extLst>
          </p:cNvPr>
          <p:cNvGrpSpPr/>
          <p:nvPr/>
        </p:nvGrpSpPr>
        <p:grpSpPr>
          <a:xfrm>
            <a:off x="5058577" y="1677709"/>
            <a:ext cx="2491368" cy="1716519"/>
            <a:chOff x="5058577" y="1677709"/>
            <a:chExt cx="2491368" cy="1716519"/>
          </a:xfrm>
        </p:grpSpPr>
        <p:sp>
          <p:nvSpPr>
            <p:cNvPr id="65" name="Text Placeholder 3">
              <a:extLst>
                <a:ext uri="{FF2B5EF4-FFF2-40B4-BE49-F238E27FC236}">
                  <a16:creationId xmlns:a16="http://schemas.microsoft.com/office/drawing/2014/main" id="{3E1023ED-1349-709C-6972-7750FF185275}"/>
                </a:ext>
              </a:extLst>
            </p:cNvPr>
            <p:cNvSpPr txBox="1">
              <a:spLocks/>
            </p:cNvSpPr>
            <p:nvPr/>
          </p:nvSpPr>
          <p:spPr>
            <a:xfrm>
              <a:off x="5058577" y="2526808"/>
              <a:ext cx="2491368" cy="867420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Virtual</a:t>
              </a:r>
              <a:b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systems,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real people in a 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environment</a:t>
              </a:r>
              <a:endParaRPr lang="en-GB" sz="2000" i="1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B8E3A3-AFB8-D86A-F670-E1F6BEB5F59E}"/>
                </a:ext>
              </a:extLst>
            </p:cNvPr>
            <p:cNvGrpSpPr/>
            <p:nvPr/>
          </p:nvGrpSpPr>
          <p:grpSpPr>
            <a:xfrm>
              <a:off x="5695456" y="1677709"/>
              <a:ext cx="1307396" cy="1209936"/>
              <a:chOff x="5720994" y="1694580"/>
              <a:chExt cx="1115420" cy="103227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90E57E9-D32E-AF1B-EF4B-7D4E02365E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17580"/>
              <a:stretch/>
            </p:blipFill>
            <p:spPr>
              <a:xfrm>
                <a:off x="5720994" y="1694580"/>
                <a:ext cx="1012726" cy="834682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C8A16D7-E0A1-E694-F743-B9A6D4FA68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12951"/>
              <a:stretch/>
            </p:blipFill>
            <p:spPr>
              <a:xfrm rot="2480110">
                <a:off x="5905641" y="1828152"/>
                <a:ext cx="169534" cy="14757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A00F496-7928-8369-A88C-F94A5CD74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21727"/>
              <a:stretch/>
            </p:blipFill>
            <p:spPr>
              <a:xfrm flipH="1">
                <a:off x="6368919" y="1819078"/>
                <a:ext cx="171978" cy="130079"/>
              </a:xfrm>
              <a:prstGeom prst="rect">
                <a:avLst/>
              </a:prstGeom>
            </p:spPr>
          </p:pic>
          <p:pic>
            <p:nvPicPr>
              <p:cNvPr id="17" name="Picture 4" descr="User Icon 711746">
                <a:extLst>
                  <a:ext uri="{FF2B5EF4-FFF2-40B4-BE49-F238E27FC236}">
                    <a16:creationId xmlns:a16="http://schemas.microsoft.com/office/drawing/2014/main" id="{BD081DB0-10B6-EEA1-2A53-F28EC84FF1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1423" y="1842354"/>
                <a:ext cx="934991" cy="884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737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-form: Shape 62">
            <a:extLst>
              <a:ext uri="{FF2B5EF4-FFF2-40B4-BE49-F238E27FC236}">
                <a16:creationId xmlns:a16="http://schemas.microsoft.com/office/drawing/2014/main" id="{E570823C-AACF-7974-E748-819A5A50B4F0}"/>
              </a:ext>
            </a:extLst>
          </p:cNvPr>
          <p:cNvSpPr/>
          <p:nvPr/>
        </p:nvSpPr>
        <p:spPr bwMode="auto">
          <a:xfrm>
            <a:off x="2578969" y="1152807"/>
            <a:ext cx="3941084" cy="3941084"/>
          </a:xfrm>
          <a:custGeom>
            <a:avLst/>
            <a:gdLst>
              <a:gd name="connsiteX0" fmla="*/ 2101080 w 4159172"/>
              <a:gd name="connsiteY0" fmla="*/ 451738 h 4159172"/>
              <a:gd name="connsiteX1" fmla="*/ 504088 w 4159172"/>
              <a:gd name="connsiteY1" fmla="*/ 2048730 h 4159172"/>
              <a:gd name="connsiteX2" fmla="*/ 2101080 w 4159172"/>
              <a:gd name="connsiteY2" fmla="*/ 3645722 h 4159172"/>
              <a:gd name="connsiteX3" fmla="*/ 3698072 w 4159172"/>
              <a:gd name="connsiteY3" fmla="*/ 2048730 h 4159172"/>
              <a:gd name="connsiteX4" fmla="*/ 2101080 w 4159172"/>
              <a:gd name="connsiteY4" fmla="*/ 451738 h 4159172"/>
              <a:gd name="connsiteX5" fmla="*/ 2079586 w 4159172"/>
              <a:gd name="connsiteY5" fmla="*/ 0 h 4159172"/>
              <a:gd name="connsiteX6" fmla="*/ 4159172 w 4159172"/>
              <a:gd name="connsiteY6" fmla="*/ 2079586 h 4159172"/>
              <a:gd name="connsiteX7" fmla="*/ 2079586 w 4159172"/>
              <a:gd name="connsiteY7" fmla="*/ 4159172 h 4159172"/>
              <a:gd name="connsiteX8" fmla="*/ 0 w 4159172"/>
              <a:gd name="connsiteY8" fmla="*/ 2079586 h 4159172"/>
              <a:gd name="connsiteX9" fmla="*/ 2079586 w 4159172"/>
              <a:gd name="connsiteY9" fmla="*/ 0 h 415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9172" h="4159172">
                <a:moveTo>
                  <a:pt x="2101080" y="451738"/>
                </a:moveTo>
                <a:cubicBezTo>
                  <a:pt x="1219086" y="451738"/>
                  <a:pt x="504088" y="1166736"/>
                  <a:pt x="504088" y="2048730"/>
                </a:cubicBezTo>
                <a:cubicBezTo>
                  <a:pt x="504088" y="2930724"/>
                  <a:pt x="1219086" y="3645722"/>
                  <a:pt x="2101080" y="3645722"/>
                </a:cubicBezTo>
                <a:cubicBezTo>
                  <a:pt x="2983074" y="3645722"/>
                  <a:pt x="3698072" y="2930724"/>
                  <a:pt x="3698072" y="2048730"/>
                </a:cubicBezTo>
                <a:cubicBezTo>
                  <a:pt x="3698072" y="1166736"/>
                  <a:pt x="2983074" y="451738"/>
                  <a:pt x="2101080" y="451738"/>
                </a:cubicBezTo>
                <a:close/>
                <a:moveTo>
                  <a:pt x="2079586" y="0"/>
                </a:moveTo>
                <a:cubicBezTo>
                  <a:pt x="3228110" y="0"/>
                  <a:pt x="4159172" y="931062"/>
                  <a:pt x="4159172" y="2079586"/>
                </a:cubicBezTo>
                <a:cubicBezTo>
                  <a:pt x="4159172" y="3228110"/>
                  <a:pt x="3228110" y="4159172"/>
                  <a:pt x="2079586" y="4159172"/>
                </a:cubicBezTo>
                <a:cubicBezTo>
                  <a:pt x="931062" y="4159172"/>
                  <a:pt x="0" y="3228110"/>
                  <a:pt x="0" y="2079586"/>
                </a:cubicBezTo>
                <a:cubicBezTo>
                  <a:pt x="0" y="931062"/>
                  <a:pt x="931062" y="0"/>
                  <a:pt x="2079586" y="0"/>
                </a:cubicBezTo>
                <a:close/>
              </a:path>
            </a:pathLst>
          </a:custGeom>
          <a:gradFill flip="none" rotWithShape="1">
            <a:gsLst>
              <a:gs pos="38000">
                <a:srgbClr val="FFC9AC"/>
              </a:gs>
              <a:gs pos="0">
                <a:srgbClr val="F28B36">
                  <a:tint val="66000"/>
                  <a:satMod val="160000"/>
                </a:srgbClr>
              </a:gs>
              <a:gs pos="87000">
                <a:srgbClr val="FFEDE5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Simulation types – </a:t>
            </a:r>
            <a:r>
              <a:rPr lang="en-GB" i="1" dirty="0"/>
              <a:t>what kind of simulation?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57CF763-8E1B-FDDD-69E0-BCCA9EC65706}"/>
              </a:ext>
            </a:extLst>
          </p:cNvPr>
          <p:cNvGrpSpPr/>
          <p:nvPr/>
        </p:nvGrpSpPr>
        <p:grpSpPr>
          <a:xfrm>
            <a:off x="4800297" y="3729674"/>
            <a:ext cx="2491368" cy="2020523"/>
            <a:chOff x="2591037" y="1462326"/>
            <a:chExt cx="2491368" cy="202052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9D99D9-54B1-02AA-2874-C9683D6FAA21}"/>
                </a:ext>
              </a:extLst>
            </p:cNvPr>
            <p:cNvGrpSpPr/>
            <p:nvPr/>
          </p:nvGrpSpPr>
          <p:grpSpPr>
            <a:xfrm>
              <a:off x="3182488" y="1462326"/>
              <a:ext cx="1547530" cy="1340673"/>
              <a:chOff x="6952947" y="4439331"/>
              <a:chExt cx="2942365" cy="2694577"/>
            </a:xfrm>
          </p:grpSpPr>
          <p:pic>
            <p:nvPicPr>
              <p:cNvPr id="8" name="Picture 2" descr="simulation process Icon 5950627">
                <a:extLst>
                  <a:ext uri="{FF2B5EF4-FFF2-40B4-BE49-F238E27FC236}">
                    <a16:creationId xmlns:a16="http://schemas.microsoft.com/office/drawing/2014/main" id="{28B79923-A7A7-5692-8FCE-2F14B1357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2947" y="4439331"/>
                <a:ext cx="2053119" cy="2053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User Icon 711746">
                <a:extLst>
                  <a:ext uri="{FF2B5EF4-FFF2-40B4-BE49-F238E27FC236}">
                    <a16:creationId xmlns:a16="http://schemas.microsoft.com/office/drawing/2014/main" id="{B079FCC6-65D8-EA6B-F4E5-452C28AFE8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2077" y="4470675"/>
                <a:ext cx="2663235" cy="26632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curved arrow Icon 3067949">
                <a:extLst>
                  <a:ext uri="{FF2B5EF4-FFF2-40B4-BE49-F238E27FC236}">
                    <a16:creationId xmlns:a16="http://schemas.microsoft.com/office/drawing/2014/main" id="{1690227D-8CD9-717A-D19A-04716CE8EA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488730">
                <a:off x="8460990" y="4810720"/>
                <a:ext cx="907990" cy="907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8" descr="curved arrow Icon 3067949">
                <a:extLst>
                  <a:ext uri="{FF2B5EF4-FFF2-40B4-BE49-F238E27FC236}">
                    <a16:creationId xmlns:a16="http://schemas.microsoft.com/office/drawing/2014/main" id="{6CEC2C11-C659-F0FA-04EF-4027904F1F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37281">
                <a:off x="7304325" y="5668758"/>
                <a:ext cx="907990" cy="907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 Placeholder 3">
              <a:extLst>
                <a:ext uri="{FF2B5EF4-FFF2-40B4-BE49-F238E27FC236}">
                  <a16:creationId xmlns:a16="http://schemas.microsoft.com/office/drawing/2014/main" id="{C6D821D8-70ED-DCF3-B1DA-E851AB56F84F}"/>
                </a:ext>
              </a:extLst>
            </p:cNvPr>
            <p:cNvSpPr txBox="1">
              <a:spLocks/>
            </p:cNvSpPr>
            <p:nvPr/>
          </p:nvSpPr>
          <p:spPr>
            <a:xfrm>
              <a:off x="2591037" y="2432262"/>
              <a:ext cx="2491368" cy="1050587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VC Hybrid</a:t>
              </a:r>
              <a:b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systems,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</a:t>
              </a:r>
              <a:r>
                <a:rPr lang="en-GB" sz="1200" i="1" u="sng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and</a:t>
              </a: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 real people in a 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environment</a:t>
              </a:r>
              <a:endParaRPr lang="en-GB" sz="2000" b="1" i="1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5C1045-2EBF-1789-C816-F0DC383A3E9D}"/>
              </a:ext>
            </a:extLst>
          </p:cNvPr>
          <p:cNvGrpSpPr/>
          <p:nvPr/>
        </p:nvGrpSpPr>
        <p:grpSpPr>
          <a:xfrm>
            <a:off x="2578969" y="4299977"/>
            <a:ext cx="1965385" cy="1954657"/>
            <a:chOff x="1065211" y="2483845"/>
            <a:chExt cx="1965385" cy="19546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D715C6A-2956-67AB-43DE-1B7A002F1C1C}"/>
                </a:ext>
              </a:extLst>
            </p:cNvPr>
            <p:cNvGrpSpPr/>
            <p:nvPr/>
          </p:nvGrpSpPr>
          <p:grpSpPr>
            <a:xfrm>
              <a:off x="1219118" y="2483845"/>
              <a:ext cx="1685271" cy="1370724"/>
              <a:chOff x="2007927" y="4439331"/>
              <a:chExt cx="2527157" cy="2053119"/>
            </a:xfrm>
          </p:grpSpPr>
          <p:pic>
            <p:nvPicPr>
              <p:cNvPr id="13" name="Picture 2" descr="simulation process Icon 5950627">
                <a:extLst>
                  <a:ext uri="{FF2B5EF4-FFF2-40B4-BE49-F238E27FC236}">
                    <a16:creationId xmlns:a16="http://schemas.microsoft.com/office/drawing/2014/main" id="{10C7A4D5-6730-27B1-F409-E6F9C7B47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3989" y="4439331"/>
                <a:ext cx="2053119" cy="2053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 descr="curved arrow Icon 3067949">
                <a:extLst>
                  <a:ext uri="{FF2B5EF4-FFF2-40B4-BE49-F238E27FC236}">
                    <a16:creationId xmlns:a16="http://schemas.microsoft.com/office/drawing/2014/main" id="{E8C4668A-902E-3FCF-D9E4-A7EEE016ED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399292">
                <a:off x="3627094" y="4752680"/>
                <a:ext cx="907990" cy="907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8" descr="curved arrow Icon 3067949">
                <a:extLst>
                  <a:ext uri="{FF2B5EF4-FFF2-40B4-BE49-F238E27FC236}">
                    <a16:creationId xmlns:a16="http://schemas.microsoft.com/office/drawing/2014/main" id="{93265080-7AB3-D6A8-2981-B1ADBC8113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954411">
                <a:off x="2007927" y="4810719"/>
                <a:ext cx="907990" cy="907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2" name="Text Placeholder 3">
              <a:extLst>
                <a:ext uri="{FF2B5EF4-FFF2-40B4-BE49-F238E27FC236}">
                  <a16:creationId xmlns:a16="http://schemas.microsoft.com/office/drawing/2014/main" id="{263E54F8-4CEC-C865-A3D6-F0C2E3C4AB92}"/>
                </a:ext>
              </a:extLst>
            </p:cNvPr>
            <p:cNvSpPr txBox="1">
              <a:spLocks/>
            </p:cNvSpPr>
            <p:nvPr/>
          </p:nvSpPr>
          <p:spPr>
            <a:xfrm>
              <a:off x="1065211" y="3606366"/>
              <a:ext cx="1965385" cy="832136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Constructive</a:t>
              </a:r>
              <a:b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systems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people in a simulated environment</a:t>
              </a:r>
              <a:endPara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77124B60-6B1D-FBE3-8DA7-007B9754AA37}"/>
              </a:ext>
            </a:extLst>
          </p:cNvPr>
          <p:cNvSpPr txBox="1">
            <a:spLocks/>
          </p:cNvSpPr>
          <p:nvPr/>
        </p:nvSpPr>
        <p:spPr>
          <a:xfrm>
            <a:off x="3608861" y="2647789"/>
            <a:ext cx="1917878" cy="7749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b="1" dirty="0">
                <a:solidFill>
                  <a:srgbClr val="BF5709"/>
                </a:solidFill>
                <a:latin typeface="+mn-lt"/>
              </a:rPr>
              <a:t>LVC</a:t>
            </a:r>
            <a:r>
              <a:rPr lang="en-GB" b="1" i="1" dirty="0">
                <a:solidFill>
                  <a:srgbClr val="BF5709"/>
                </a:solidFill>
                <a:latin typeface="+mn-lt"/>
              </a:rPr>
              <a:t> Taxonomy</a:t>
            </a:r>
            <a:endParaRPr lang="en-GB" b="1" dirty="0">
              <a:solidFill>
                <a:srgbClr val="BF5709"/>
              </a:solidFill>
              <a:latin typeface="+mn-lt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D1AC28-0B4D-C51E-ACD5-ED0678A567B2}"/>
              </a:ext>
            </a:extLst>
          </p:cNvPr>
          <p:cNvGrpSpPr/>
          <p:nvPr/>
        </p:nvGrpSpPr>
        <p:grpSpPr>
          <a:xfrm>
            <a:off x="1823289" y="1044357"/>
            <a:ext cx="1965385" cy="1877283"/>
            <a:chOff x="1496668" y="1442485"/>
            <a:chExt cx="1965385" cy="187728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A9143ED-B7CB-E7A4-B2AA-B5DCAB790360}"/>
                </a:ext>
              </a:extLst>
            </p:cNvPr>
            <p:cNvGrpSpPr/>
            <p:nvPr/>
          </p:nvGrpSpPr>
          <p:grpSpPr>
            <a:xfrm>
              <a:off x="1840916" y="1442485"/>
              <a:ext cx="1346821" cy="1127738"/>
              <a:chOff x="4298228" y="1537126"/>
              <a:chExt cx="1346821" cy="112773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5F02958-77AF-0C58-48F0-A64BFB76BF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12951"/>
              <a:stretch/>
            </p:blipFill>
            <p:spPr>
              <a:xfrm rot="2480110">
                <a:off x="4298228" y="1549783"/>
                <a:ext cx="635188" cy="55291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4667E07C-A272-5B43-E00B-0B37F11ED0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21826"/>
              <a:stretch/>
            </p:blipFill>
            <p:spPr>
              <a:xfrm flipH="1">
                <a:off x="4659929" y="1857284"/>
                <a:ext cx="604505" cy="489421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C8CB601-F608-B01D-BB72-B12A197068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21727"/>
              <a:stretch/>
            </p:blipFill>
            <p:spPr>
              <a:xfrm flipH="1">
                <a:off x="4930432" y="1537126"/>
                <a:ext cx="714617" cy="540514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B0D3C24B-D003-C2C6-2129-42ACEE2860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13918" b="22564"/>
              <a:stretch/>
            </p:blipFill>
            <p:spPr>
              <a:xfrm>
                <a:off x="4974732" y="2238838"/>
                <a:ext cx="604505" cy="38396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F253F4E-6AE6-1181-FE1A-1CEF6B5C38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b="14571"/>
              <a:stretch/>
            </p:blipFill>
            <p:spPr>
              <a:xfrm rot="16200000">
                <a:off x="4285905" y="2154217"/>
                <a:ext cx="550774" cy="470519"/>
              </a:xfrm>
              <a:prstGeom prst="rect">
                <a:avLst/>
              </a:prstGeom>
            </p:spPr>
          </p:pic>
        </p:grpSp>
        <p:sp>
          <p:nvSpPr>
            <p:cNvPr id="64" name="Text Placeholder 3">
              <a:extLst>
                <a:ext uri="{FF2B5EF4-FFF2-40B4-BE49-F238E27FC236}">
                  <a16:creationId xmlns:a16="http://schemas.microsoft.com/office/drawing/2014/main" id="{35874091-A09D-2141-7265-F36EDD23C733}"/>
                </a:ext>
              </a:extLst>
            </p:cNvPr>
            <p:cNvSpPr txBox="1">
              <a:spLocks/>
            </p:cNvSpPr>
            <p:nvPr/>
          </p:nvSpPr>
          <p:spPr>
            <a:xfrm>
              <a:off x="1496668" y="2487632"/>
              <a:ext cx="1965385" cy="832136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Live</a:t>
              </a:r>
              <a:b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real systems,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real people in a 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real environment</a:t>
              </a:r>
              <a:endParaRPr lang="en-GB" sz="2000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FAA444A3-A898-8AC6-9076-A9EDFB3B2E9D}"/>
              </a:ext>
            </a:extLst>
          </p:cNvPr>
          <p:cNvSpPr txBox="1">
            <a:spLocks/>
          </p:cNvSpPr>
          <p:nvPr/>
        </p:nvSpPr>
        <p:spPr>
          <a:xfrm>
            <a:off x="7245231" y="896270"/>
            <a:ext cx="1852999" cy="5380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Full control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of systems</a:t>
            </a:r>
          </a:p>
        </p:txBody>
      </p:sp>
      <p:sp>
        <p:nvSpPr>
          <p:cNvPr id="67" name="Arrow: Up-Down 66">
            <a:extLst>
              <a:ext uri="{FF2B5EF4-FFF2-40B4-BE49-F238E27FC236}">
                <a16:creationId xmlns:a16="http://schemas.microsoft.com/office/drawing/2014/main" id="{67392692-A378-DFCF-0702-7FAF6D56C3E6}"/>
              </a:ext>
            </a:extLst>
          </p:cNvPr>
          <p:cNvSpPr/>
          <p:nvPr/>
        </p:nvSpPr>
        <p:spPr bwMode="auto">
          <a:xfrm>
            <a:off x="7910359" y="1481621"/>
            <a:ext cx="616130" cy="4346713"/>
          </a:xfrm>
          <a:prstGeom prst="upDownArrow">
            <a:avLst/>
          </a:prstGeom>
          <a:gradFill flip="none" rotWithShape="1">
            <a:gsLst>
              <a:gs pos="0">
                <a:srgbClr val="BF5709">
                  <a:tint val="66000"/>
                  <a:satMod val="160000"/>
                </a:srgbClr>
              </a:gs>
              <a:gs pos="50000">
                <a:srgbClr val="BF5709">
                  <a:tint val="44500"/>
                  <a:satMod val="160000"/>
                </a:srgbClr>
              </a:gs>
              <a:gs pos="100000">
                <a:srgbClr val="BF570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2EBC3D5B-F6BD-1D84-7290-907A51F7D623}"/>
              </a:ext>
            </a:extLst>
          </p:cNvPr>
          <p:cNvSpPr txBox="1">
            <a:spLocks/>
          </p:cNvSpPr>
          <p:nvPr/>
        </p:nvSpPr>
        <p:spPr>
          <a:xfrm>
            <a:off x="6999547" y="5835854"/>
            <a:ext cx="2098683" cy="8830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algn="ctr"/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No control 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of systems (automated)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36419D-BDF4-CCDF-7EEE-E160A7300DBD}"/>
              </a:ext>
            </a:extLst>
          </p:cNvPr>
          <p:cNvGrpSpPr/>
          <p:nvPr/>
        </p:nvGrpSpPr>
        <p:grpSpPr>
          <a:xfrm>
            <a:off x="5058577" y="1677709"/>
            <a:ext cx="2491368" cy="1716519"/>
            <a:chOff x="5058577" y="1677709"/>
            <a:chExt cx="2491368" cy="1716519"/>
          </a:xfrm>
        </p:grpSpPr>
        <p:sp>
          <p:nvSpPr>
            <p:cNvPr id="65" name="Text Placeholder 3">
              <a:extLst>
                <a:ext uri="{FF2B5EF4-FFF2-40B4-BE49-F238E27FC236}">
                  <a16:creationId xmlns:a16="http://schemas.microsoft.com/office/drawing/2014/main" id="{3E1023ED-1349-709C-6972-7750FF185275}"/>
                </a:ext>
              </a:extLst>
            </p:cNvPr>
            <p:cNvSpPr txBox="1">
              <a:spLocks/>
            </p:cNvSpPr>
            <p:nvPr/>
          </p:nvSpPr>
          <p:spPr>
            <a:xfrm>
              <a:off x="5058577" y="2526808"/>
              <a:ext cx="2491368" cy="867420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lang="en-AU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58025"/>
                  </a:solidFill>
                  <a:effectLst/>
                  <a:uLnTx/>
                  <a:uFillTx/>
                  <a:latin typeface="Georgia" pitchFamily="18" charset="0"/>
                  <a:ea typeface="MS PGothic" pitchFamily="34" charset="-128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•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–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  <a:ea typeface="MS PGothic" panose="020B0600070205080204" pitchFamily="34" charset="-128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58025"/>
                </a:buClr>
                <a:buChar char="»"/>
                <a:defRPr sz="2400">
                  <a:solidFill>
                    <a:srgbClr val="565656"/>
                  </a:solidFill>
                  <a:latin typeface="+mn-lt"/>
                </a:defRPr>
              </a:lvl9pPr>
            </a:lstStyle>
            <a:p>
              <a:pPr algn="ctr"/>
              <a: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Virtual</a:t>
              </a:r>
              <a:b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systems,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real people in a </a:t>
              </a:r>
              <a:b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</a:br>
              <a:r>
                <a:rPr lang="en-GB" sz="1200" i="1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simulated environment</a:t>
              </a:r>
              <a:endParaRPr lang="en-GB" sz="2000" i="1" dirty="0">
                <a:solidFill>
                  <a:schemeClr val="bg2">
                    <a:lumMod val="50000"/>
                  </a:schemeClr>
                </a:solidFill>
                <a:latin typeface="+mn-l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B8E3A3-AFB8-D86A-F670-E1F6BEB5F59E}"/>
                </a:ext>
              </a:extLst>
            </p:cNvPr>
            <p:cNvGrpSpPr/>
            <p:nvPr/>
          </p:nvGrpSpPr>
          <p:grpSpPr>
            <a:xfrm>
              <a:off x="5695456" y="1677709"/>
              <a:ext cx="1307396" cy="1209936"/>
              <a:chOff x="5720994" y="1694580"/>
              <a:chExt cx="1115420" cy="103227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90E57E9-D32E-AF1B-EF4B-7D4E02365E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17580"/>
              <a:stretch/>
            </p:blipFill>
            <p:spPr>
              <a:xfrm>
                <a:off x="5720994" y="1694580"/>
                <a:ext cx="1012726" cy="834682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C8A16D7-E0A1-E694-F743-B9A6D4FA68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12951"/>
              <a:stretch/>
            </p:blipFill>
            <p:spPr>
              <a:xfrm rot="2480110">
                <a:off x="5905641" y="1828152"/>
                <a:ext cx="169534" cy="14757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A00F496-7928-8369-A88C-F94A5CD745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21727"/>
              <a:stretch/>
            </p:blipFill>
            <p:spPr>
              <a:xfrm flipH="1">
                <a:off x="6368919" y="1819078"/>
                <a:ext cx="171978" cy="130079"/>
              </a:xfrm>
              <a:prstGeom prst="rect">
                <a:avLst/>
              </a:prstGeom>
            </p:spPr>
          </p:pic>
          <p:pic>
            <p:nvPicPr>
              <p:cNvPr id="17" name="Picture 4" descr="User Icon 711746">
                <a:extLst>
                  <a:ext uri="{FF2B5EF4-FFF2-40B4-BE49-F238E27FC236}">
                    <a16:creationId xmlns:a16="http://schemas.microsoft.com/office/drawing/2014/main" id="{BD081DB0-10B6-EEA1-2A53-F28EC84FF1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1423" y="1842354"/>
                <a:ext cx="934991" cy="8844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3A5635C8-BFC5-98CE-B4BA-C0BDBB952C5B}"/>
              </a:ext>
            </a:extLst>
          </p:cNvPr>
          <p:cNvSpPr/>
          <p:nvPr/>
        </p:nvSpPr>
        <p:spPr bwMode="auto">
          <a:xfrm>
            <a:off x="5154193" y="1374636"/>
            <a:ext cx="2302286" cy="2398776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14300"/>
          </a:effec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411F5975-C1F6-62BC-B58A-21B2E7176D5F}"/>
              </a:ext>
            </a:extLst>
          </p:cNvPr>
          <p:cNvSpPr/>
          <p:nvPr/>
        </p:nvSpPr>
        <p:spPr bwMode="auto">
          <a:xfrm>
            <a:off x="1580283" y="912038"/>
            <a:ext cx="2302286" cy="2398776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14300"/>
          </a:effec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rgbClr val="F58025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6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7 steps for a successful simulation study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AEF8A0-9329-F2BC-1A29-9A1248CCFB81}"/>
              </a:ext>
            </a:extLst>
          </p:cNvPr>
          <p:cNvSpPr txBox="1">
            <a:spLocks/>
          </p:cNvSpPr>
          <p:nvPr/>
        </p:nvSpPr>
        <p:spPr>
          <a:xfrm>
            <a:off x="7151946" y="6257424"/>
            <a:ext cx="1992054" cy="2996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(Law, 2009)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6EC7FA-9DAD-93DD-4BC7-CAC3C0611391}"/>
              </a:ext>
            </a:extLst>
          </p:cNvPr>
          <p:cNvGrpSpPr/>
          <p:nvPr/>
        </p:nvGrpSpPr>
        <p:grpSpPr>
          <a:xfrm>
            <a:off x="3458180" y="1025832"/>
            <a:ext cx="1721850" cy="415632"/>
            <a:chOff x="3154680" y="1108397"/>
            <a:chExt cx="1796307" cy="42764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98F4930-511B-D4D0-42A6-1398D927A80B}"/>
                </a:ext>
              </a:extLst>
            </p:cNvPr>
            <p:cNvSpPr/>
            <p:nvPr/>
          </p:nvSpPr>
          <p:spPr bwMode="auto">
            <a:xfrm>
              <a:off x="3154680" y="1108397"/>
              <a:ext cx="1796307" cy="427649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53A38C-C1D5-BC37-597A-B3D4D822CA01}"/>
                </a:ext>
              </a:extLst>
            </p:cNvPr>
            <p:cNvSpPr txBox="1"/>
            <p:nvPr/>
          </p:nvSpPr>
          <p:spPr>
            <a:xfrm>
              <a:off x="3154681" y="1160903"/>
              <a:ext cx="17963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Formulate the problem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55668E4-3D53-145B-3043-8C22017E0443}"/>
              </a:ext>
            </a:extLst>
          </p:cNvPr>
          <p:cNvGrpSpPr/>
          <p:nvPr/>
        </p:nvGrpSpPr>
        <p:grpSpPr>
          <a:xfrm>
            <a:off x="1202429" y="1715749"/>
            <a:ext cx="6236115" cy="625581"/>
            <a:chOff x="947530" y="1108397"/>
            <a:chExt cx="6236115" cy="62558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56B18E6-3027-4886-823D-3D7242828891}"/>
                </a:ext>
              </a:extLst>
            </p:cNvPr>
            <p:cNvSpPr/>
            <p:nvPr/>
          </p:nvSpPr>
          <p:spPr bwMode="auto">
            <a:xfrm>
              <a:off x="947530" y="1108397"/>
              <a:ext cx="6236115" cy="625581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B1E681-5AE6-A0AF-D6D2-EB1487596EF9}"/>
                </a:ext>
              </a:extLst>
            </p:cNvPr>
            <p:cNvSpPr/>
            <p:nvPr/>
          </p:nvSpPr>
          <p:spPr bwMode="auto">
            <a:xfrm>
              <a:off x="1080052" y="1241739"/>
              <a:ext cx="1904655" cy="307777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1A441D4-1E54-DDEC-AB3B-0E81B084EA62}"/>
                </a:ext>
              </a:extLst>
            </p:cNvPr>
            <p:cNvSpPr/>
            <p:nvPr/>
          </p:nvSpPr>
          <p:spPr bwMode="auto">
            <a:xfrm>
              <a:off x="3117229" y="1244265"/>
              <a:ext cx="3967508" cy="307777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92EA01-066D-C131-CB0F-9E81B834432D}"/>
                </a:ext>
              </a:extLst>
            </p:cNvPr>
            <p:cNvSpPr txBox="1"/>
            <p:nvPr/>
          </p:nvSpPr>
          <p:spPr>
            <a:xfrm>
              <a:off x="1014343" y="1237343"/>
              <a:ext cx="19703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Collect information / data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3A7529-E767-EB23-FF34-B9D216183671}"/>
                </a:ext>
              </a:extLst>
            </p:cNvPr>
            <p:cNvSpPr txBox="1"/>
            <p:nvPr/>
          </p:nvSpPr>
          <p:spPr>
            <a:xfrm>
              <a:off x="3117229" y="1255955"/>
              <a:ext cx="39675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Construct an assumptions document / conceptual model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363A92-F44A-D27A-BFBD-B42E77946B50}"/>
              </a:ext>
            </a:extLst>
          </p:cNvPr>
          <p:cNvGrpSpPr/>
          <p:nvPr/>
        </p:nvGrpSpPr>
        <p:grpSpPr>
          <a:xfrm>
            <a:off x="2974426" y="2564284"/>
            <a:ext cx="2691436" cy="651083"/>
            <a:chOff x="1880564" y="2629448"/>
            <a:chExt cx="2691436" cy="1021526"/>
          </a:xfrm>
        </p:grpSpPr>
        <p:sp>
          <p:nvSpPr>
            <p:cNvPr id="17" name="Flowchart: Decision 16">
              <a:extLst>
                <a:ext uri="{FF2B5EF4-FFF2-40B4-BE49-F238E27FC236}">
                  <a16:creationId xmlns:a16="http://schemas.microsoft.com/office/drawing/2014/main" id="{757D0395-4A2F-7103-4428-EDE1C4E07D15}"/>
                </a:ext>
              </a:extLst>
            </p:cNvPr>
            <p:cNvSpPr/>
            <p:nvPr/>
          </p:nvSpPr>
          <p:spPr bwMode="auto">
            <a:xfrm>
              <a:off x="1880564" y="2629448"/>
              <a:ext cx="2691436" cy="1021526"/>
            </a:xfrm>
            <a:prstGeom prst="flowChartDecision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DA683B-A97E-0CD0-6FEC-F0798348FFC8}"/>
                </a:ext>
              </a:extLst>
            </p:cNvPr>
            <p:cNvSpPr txBox="1"/>
            <p:nvPr/>
          </p:nvSpPr>
          <p:spPr>
            <a:xfrm>
              <a:off x="2225810" y="2782361"/>
              <a:ext cx="20404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Is the assumptions document valid?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6A8A96-6CB3-C1AD-AD87-FFC4CB09554E}"/>
              </a:ext>
            </a:extLst>
          </p:cNvPr>
          <p:cNvGrpSpPr/>
          <p:nvPr/>
        </p:nvGrpSpPr>
        <p:grpSpPr>
          <a:xfrm>
            <a:off x="2974426" y="4220389"/>
            <a:ext cx="2691436" cy="651083"/>
            <a:chOff x="1880564" y="2629448"/>
            <a:chExt cx="2691436" cy="1021526"/>
          </a:xfrm>
        </p:grpSpPr>
        <p:sp>
          <p:nvSpPr>
            <p:cNvPr id="23" name="Flowchart: Decision 22">
              <a:extLst>
                <a:ext uri="{FF2B5EF4-FFF2-40B4-BE49-F238E27FC236}">
                  <a16:creationId xmlns:a16="http://schemas.microsoft.com/office/drawing/2014/main" id="{30F7F422-7678-E448-2D42-CCA2A7C8B7F1}"/>
                </a:ext>
              </a:extLst>
            </p:cNvPr>
            <p:cNvSpPr/>
            <p:nvPr/>
          </p:nvSpPr>
          <p:spPr bwMode="auto">
            <a:xfrm>
              <a:off x="1880564" y="2629448"/>
              <a:ext cx="2691436" cy="1021526"/>
            </a:xfrm>
            <a:prstGeom prst="flowChartDecision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0" i="0" u="none" strike="noStrike" cap="none" normalizeH="0" baseline="0">
                <a:ln>
                  <a:noFill/>
                </a:ln>
                <a:solidFill>
                  <a:srgbClr val="F58025"/>
                </a:solidFill>
                <a:effectLst/>
                <a:latin typeface="Georgia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C959F0-562D-75B2-5DE4-391ADE717833}"/>
                </a:ext>
              </a:extLst>
            </p:cNvPr>
            <p:cNvSpPr txBox="1"/>
            <p:nvPr/>
          </p:nvSpPr>
          <p:spPr>
            <a:xfrm>
              <a:off x="2225810" y="2810199"/>
              <a:ext cx="2040423" cy="724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Is the programmed model valid?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4F5693-1573-77EC-9761-BFA5CFF0CBB3}"/>
              </a:ext>
            </a:extLst>
          </p:cNvPr>
          <p:cNvGrpSpPr/>
          <p:nvPr/>
        </p:nvGrpSpPr>
        <p:grpSpPr>
          <a:xfrm>
            <a:off x="3562628" y="3527183"/>
            <a:ext cx="1557768" cy="386293"/>
            <a:chOff x="3154680" y="1108397"/>
            <a:chExt cx="1625130" cy="39746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42A1ECE-045D-1752-DC6D-3BD043DD37A3}"/>
                </a:ext>
              </a:extLst>
            </p:cNvPr>
            <p:cNvSpPr/>
            <p:nvPr/>
          </p:nvSpPr>
          <p:spPr bwMode="auto">
            <a:xfrm>
              <a:off x="3154680" y="1108397"/>
              <a:ext cx="1576741" cy="39746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A3205A-9FEA-BA69-A668-1FF1E5563157}"/>
                </a:ext>
              </a:extLst>
            </p:cNvPr>
            <p:cNvSpPr txBox="1"/>
            <p:nvPr/>
          </p:nvSpPr>
          <p:spPr>
            <a:xfrm>
              <a:off x="3154682" y="1160903"/>
              <a:ext cx="1625128" cy="2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Program the model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25E52A-FA6D-966F-F63C-FE9C5002A697}"/>
              </a:ext>
            </a:extLst>
          </p:cNvPr>
          <p:cNvGrpSpPr/>
          <p:nvPr/>
        </p:nvGrpSpPr>
        <p:grpSpPr>
          <a:xfrm>
            <a:off x="2781197" y="5145558"/>
            <a:ext cx="3309583" cy="386293"/>
            <a:chOff x="1278724" y="736546"/>
            <a:chExt cx="3452698" cy="39746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8954337-9D74-0238-4DBA-203AFEB2B1BC}"/>
                </a:ext>
              </a:extLst>
            </p:cNvPr>
            <p:cNvSpPr/>
            <p:nvPr/>
          </p:nvSpPr>
          <p:spPr bwMode="auto">
            <a:xfrm>
              <a:off x="1278724" y="736546"/>
              <a:ext cx="3212394" cy="39746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3C49C9-933E-5A0B-496D-7609C54E2551}"/>
                </a:ext>
              </a:extLst>
            </p:cNvPr>
            <p:cNvSpPr txBox="1"/>
            <p:nvPr/>
          </p:nvSpPr>
          <p:spPr>
            <a:xfrm>
              <a:off x="1353095" y="782030"/>
              <a:ext cx="3378327" cy="2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Design, conduct and analyse experiments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8E2EC7-1673-09EA-5062-16AF68077ECF}"/>
              </a:ext>
            </a:extLst>
          </p:cNvPr>
          <p:cNvGrpSpPr/>
          <p:nvPr/>
        </p:nvGrpSpPr>
        <p:grpSpPr>
          <a:xfrm>
            <a:off x="2781197" y="5924882"/>
            <a:ext cx="3079241" cy="386293"/>
            <a:chOff x="1278724" y="736546"/>
            <a:chExt cx="3212395" cy="39746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A2234EB-2D02-FCC9-EBBB-41EDEDE278AB}"/>
                </a:ext>
              </a:extLst>
            </p:cNvPr>
            <p:cNvSpPr/>
            <p:nvPr/>
          </p:nvSpPr>
          <p:spPr bwMode="auto">
            <a:xfrm>
              <a:off x="1278724" y="736546"/>
              <a:ext cx="3212394" cy="397462"/>
            </a:xfrm>
            <a:prstGeom prst="round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b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82E157-A822-2F9C-C9BA-F071B7E88093}"/>
                </a:ext>
              </a:extLst>
            </p:cNvPr>
            <p:cNvSpPr txBox="1"/>
            <p:nvPr/>
          </p:nvSpPr>
          <p:spPr>
            <a:xfrm>
              <a:off x="1278724" y="789052"/>
              <a:ext cx="3212395" cy="28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2">
                      <a:lumMod val="50000"/>
                    </a:schemeClr>
                  </a:solidFill>
                  <a:latin typeface="+mn-lt"/>
                </a:rPr>
                <a:t>Document and present simulation results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8E9DCE-27A0-9329-C989-68261A4D5D04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>
            <a:off x="4319105" y="1441464"/>
            <a:ext cx="1382" cy="27428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730E83-D761-A983-0F88-CBC3A6227290}"/>
              </a:ext>
            </a:extLst>
          </p:cNvPr>
          <p:cNvCxnSpPr>
            <a:stCxn id="8" idx="2"/>
            <a:endCxn id="17" idx="0"/>
          </p:cNvCxnSpPr>
          <p:nvPr/>
        </p:nvCxnSpPr>
        <p:spPr bwMode="auto">
          <a:xfrm flipH="1">
            <a:off x="4320144" y="2341330"/>
            <a:ext cx="343" cy="22295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8AC807-C640-41DB-6A5B-8D8AE6854D71}"/>
              </a:ext>
            </a:extLst>
          </p:cNvPr>
          <p:cNvCxnSpPr>
            <a:stCxn id="17" idx="2"/>
            <a:endCxn id="26" idx="0"/>
          </p:cNvCxnSpPr>
          <p:nvPr/>
        </p:nvCxnSpPr>
        <p:spPr bwMode="auto">
          <a:xfrm flipH="1">
            <a:off x="4318321" y="3215367"/>
            <a:ext cx="1823" cy="3118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A226731-1AEB-0372-D997-D6B0C38ED35F}"/>
              </a:ext>
            </a:extLst>
          </p:cNvPr>
          <p:cNvCxnSpPr>
            <a:stCxn id="26" idx="2"/>
            <a:endCxn id="23" idx="0"/>
          </p:cNvCxnSpPr>
          <p:nvPr/>
        </p:nvCxnSpPr>
        <p:spPr bwMode="auto">
          <a:xfrm>
            <a:off x="4318321" y="3913476"/>
            <a:ext cx="1823" cy="3069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15713F-4E15-13E2-3A25-C393529F7BC2}"/>
              </a:ext>
            </a:extLst>
          </p:cNvPr>
          <p:cNvCxnSpPr>
            <a:stCxn id="23" idx="2"/>
            <a:endCxn id="29" idx="0"/>
          </p:cNvCxnSpPr>
          <p:nvPr/>
        </p:nvCxnSpPr>
        <p:spPr bwMode="auto">
          <a:xfrm>
            <a:off x="4320144" y="4871472"/>
            <a:ext cx="673" cy="27408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82443DB-BDE9-0E9A-1A25-5AF63E55D858}"/>
              </a:ext>
            </a:extLst>
          </p:cNvPr>
          <p:cNvCxnSpPr>
            <a:stCxn id="29" idx="2"/>
            <a:endCxn id="32" idx="0"/>
          </p:cNvCxnSpPr>
          <p:nvPr/>
        </p:nvCxnSpPr>
        <p:spPr bwMode="auto">
          <a:xfrm>
            <a:off x="4320817" y="5531851"/>
            <a:ext cx="0" cy="3930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BBEB61A9-3FF3-3E2C-1D8F-65F93CD66A3C}"/>
              </a:ext>
            </a:extLst>
          </p:cNvPr>
          <p:cNvCxnSpPr>
            <a:stCxn id="23" idx="3"/>
            <a:endCxn id="8" idx="3"/>
          </p:cNvCxnSpPr>
          <p:nvPr/>
        </p:nvCxnSpPr>
        <p:spPr bwMode="auto">
          <a:xfrm flipV="1">
            <a:off x="5665862" y="2028540"/>
            <a:ext cx="1772682" cy="2517391"/>
          </a:xfrm>
          <a:prstGeom prst="bentConnector3">
            <a:avLst>
              <a:gd name="adj1" fmla="val 112896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6C7189DC-E11F-465D-12EF-473095DF22B2}"/>
              </a:ext>
            </a:extLst>
          </p:cNvPr>
          <p:cNvCxnSpPr>
            <a:stCxn id="23" idx="3"/>
            <a:endCxn id="9" idx="3"/>
          </p:cNvCxnSpPr>
          <p:nvPr/>
        </p:nvCxnSpPr>
        <p:spPr bwMode="auto">
          <a:xfrm flipH="1" flipV="1">
            <a:off x="5180030" y="1211471"/>
            <a:ext cx="485832" cy="3334460"/>
          </a:xfrm>
          <a:prstGeom prst="bentConnector3">
            <a:avLst>
              <a:gd name="adj1" fmla="val -413932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BBB4E3C-3D68-F402-5F96-F80E31B299B1}"/>
              </a:ext>
            </a:extLst>
          </p:cNvPr>
          <p:cNvCxnSpPr>
            <a:stCxn id="17" idx="3"/>
            <a:endCxn id="8" idx="3"/>
          </p:cNvCxnSpPr>
          <p:nvPr/>
        </p:nvCxnSpPr>
        <p:spPr bwMode="auto">
          <a:xfrm flipV="1">
            <a:off x="5665862" y="2028540"/>
            <a:ext cx="1772682" cy="86128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1F06CE27-7AD5-A47F-4A23-906FA5ACB2AC}"/>
              </a:ext>
            </a:extLst>
          </p:cNvPr>
          <p:cNvCxnSpPr>
            <a:stCxn id="17" idx="3"/>
            <a:endCxn id="8" idx="3"/>
          </p:cNvCxnSpPr>
          <p:nvPr/>
        </p:nvCxnSpPr>
        <p:spPr bwMode="auto">
          <a:xfrm flipV="1">
            <a:off x="5665862" y="2028540"/>
            <a:ext cx="1772682" cy="861286"/>
          </a:xfrm>
          <a:prstGeom prst="bentConnector3">
            <a:avLst>
              <a:gd name="adj1" fmla="val 112896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7A57FC-CB4A-1BD2-EAFA-4598ADF61484}"/>
              </a:ext>
            </a:extLst>
          </p:cNvPr>
          <p:cNvCxnSpPr>
            <a:stCxn id="17" idx="3"/>
            <a:endCxn id="9" idx="3"/>
          </p:cNvCxnSpPr>
          <p:nvPr/>
        </p:nvCxnSpPr>
        <p:spPr bwMode="auto">
          <a:xfrm flipH="1" flipV="1">
            <a:off x="5180030" y="1211471"/>
            <a:ext cx="485832" cy="1678355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BE1BC7DC-E343-5A8E-AF95-5B4476BD3D83}"/>
              </a:ext>
            </a:extLst>
          </p:cNvPr>
          <p:cNvCxnSpPr>
            <a:stCxn id="17" idx="3"/>
            <a:endCxn id="9" idx="3"/>
          </p:cNvCxnSpPr>
          <p:nvPr/>
        </p:nvCxnSpPr>
        <p:spPr bwMode="auto">
          <a:xfrm flipH="1" flipV="1">
            <a:off x="5180030" y="1211471"/>
            <a:ext cx="485832" cy="1678355"/>
          </a:xfrm>
          <a:prstGeom prst="bentConnector3">
            <a:avLst>
              <a:gd name="adj1" fmla="val -413933"/>
            </a:avLst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B3E6E42-D8E8-339A-A10F-F3B4EB84BB90}"/>
              </a:ext>
            </a:extLst>
          </p:cNvPr>
          <p:cNvSpPr txBox="1"/>
          <p:nvPr/>
        </p:nvSpPr>
        <p:spPr>
          <a:xfrm>
            <a:off x="5427049" y="2603456"/>
            <a:ext cx="95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No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EF86694-F240-25FE-AA9F-51DE8AF9F2CF}"/>
              </a:ext>
            </a:extLst>
          </p:cNvPr>
          <p:cNvSpPr txBox="1"/>
          <p:nvPr/>
        </p:nvSpPr>
        <p:spPr>
          <a:xfrm>
            <a:off x="5427049" y="4266297"/>
            <a:ext cx="95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70575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11C26-EA83-A76C-46AD-6ACE062A78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OFFICIAL</a:t>
            </a:r>
          </a:p>
          <a:p>
            <a:r>
              <a:rPr lang="en-GB" sz="700" dirty="0"/>
              <a:t>FOR PUBLIC RELEASE</a:t>
            </a:r>
            <a:endParaRPr lang="en-GB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081C1-3940-DA24-C597-8C8C08708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7 steps for a successful simulation study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EAEF8A0-9329-F2BC-1A29-9A1248CCFB81}"/>
              </a:ext>
            </a:extLst>
          </p:cNvPr>
          <p:cNvSpPr txBox="1">
            <a:spLocks/>
          </p:cNvSpPr>
          <p:nvPr/>
        </p:nvSpPr>
        <p:spPr>
          <a:xfrm>
            <a:off x="216570" y="5442414"/>
            <a:ext cx="1992054" cy="2996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GB" sz="1100" kern="0" dirty="0"/>
              <a:t>Adapted from (Law, 2009)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479332-0157-7EC3-E799-2DC0ADCD0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447"/>
            <a:ext cx="4417249" cy="3655943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D785FA9-4141-36B5-60AF-4515D6FD287C}"/>
              </a:ext>
            </a:extLst>
          </p:cNvPr>
          <p:cNvSpPr txBox="1">
            <a:spLocks/>
          </p:cNvSpPr>
          <p:nvPr/>
        </p:nvSpPr>
        <p:spPr>
          <a:xfrm>
            <a:off x="4315839" y="1256397"/>
            <a:ext cx="3832134" cy="4217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r>
              <a:rPr lang="en-GB" sz="2000" b="1" dirty="0"/>
              <a:t>Provides us with…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9DDA890-13A4-DDFC-3603-E899C29440E7}"/>
              </a:ext>
            </a:extLst>
          </p:cNvPr>
          <p:cNvSpPr txBox="1">
            <a:spLocks/>
          </p:cNvSpPr>
          <p:nvPr/>
        </p:nvSpPr>
        <p:spPr>
          <a:xfrm>
            <a:off x="4610380" y="1642238"/>
            <a:ext cx="4417249" cy="22778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•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–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58025"/>
              </a:buClr>
              <a:buChar char="»"/>
              <a:defRPr sz="2400">
                <a:solidFill>
                  <a:srgbClr val="565656"/>
                </a:solidFill>
                <a:latin typeface="+mn-lt"/>
              </a:defRPr>
            </a:lvl9pPr>
          </a:lstStyle>
          <a:p>
            <a:pPr defTabSz="914400"/>
            <a:r>
              <a:rPr lang="en-GB" sz="2000" b="1" kern="0" dirty="0"/>
              <a:t>General guidance </a:t>
            </a:r>
            <a:r>
              <a:rPr lang="en-GB" sz="2000" kern="0" dirty="0"/>
              <a:t>for designing a simulation study</a:t>
            </a:r>
          </a:p>
          <a:p>
            <a:pPr lvl="1" defTabSz="914400"/>
            <a:r>
              <a:rPr lang="en-GB" sz="2000" kern="0" dirty="0"/>
              <a:t>Primarily for </a:t>
            </a:r>
            <a:r>
              <a:rPr lang="en-GB" sz="2000" b="1" kern="0" dirty="0"/>
              <a:t>discrete-event constructive simulation</a:t>
            </a:r>
          </a:p>
          <a:p>
            <a:pPr defTabSz="914400"/>
            <a:r>
              <a:rPr lang="en-GB" sz="2000" kern="0" dirty="0"/>
              <a:t>Guidance on developing a </a:t>
            </a:r>
            <a:r>
              <a:rPr lang="en-GB" sz="2000" b="1" kern="0" dirty="0"/>
              <a:t>credible and valid </a:t>
            </a:r>
            <a:r>
              <a:rPr lang="en-GB" sz="2000" kern="0" dirty="0"/>
              <a:t>model specific to simulation study needs</a:t>
            </a:r>
            <a:endParaRPr lang="en-GB" sz="2000" b="1" kern="0" dirty="0"/>
          </a:p>
          <a:p>
            <a:pPr marL="0" indent="0" defTabSz="914400">
              <a:buNone/>
            </a:pPr>
            <a:endParaRPr lang="en-GB" sz="2000" kern="0" dirty="0"/>
          </a:p>
          <a:p>
            <a:pPr defTabSz="914400"/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4670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1 - DSTG Cover">
  <a:themeElements>
    <a:clrScheme name="Defence DST Colour Them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ence DST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800" b="1" dirty="0" smtClean="0">
            <a:solidFill>
              <a:srgbClr val="565656"/>
            </a:solidFill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 - Defence Cover">
  <a:themeElements>
    <a:clrScheme name="Defence DST Colour Theme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ence DST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r">
          <a:defRPr sz="1800" b="1" dirty="0" smtClean="0">
            <a:solidFill>
              <a:srgbClr val="565656"/>
            </a:solidFill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 - Content orange ba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 - Content no bar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58025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d711a5-081b-44f6-bcc7-b80b0c14e289">
      <Terms xmlns="http://schemas.microsoft.com/office/infopath/2007/PartnerControls"/>
    </lcf76f155ced4ddcb4097134ff3c332f>
    <TaxCatchAll xmlns="79fbb198-cc22-4351-a8bc-d29029e2dfd3" xsi:nil="true"/>
    <Categories0 xmlns="75d711a5-081b-44f6-bcc7-b80b0c14e289"/>
    <Other_x003f_ xmlns="75d711a5-081b-44f6-bcc7-b80b0c14e28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BDAA9966015A40A7AE0B1B930734A5" ma:contentTypeVersion="12" ma:contentTypeDescription="Create a new document." ma:contentTypeScope="" ma:versionID="2fea262209260d9774bc70faf27d5ff4">
  <xsd:schema xmlns:xsd="http://www.w3.org/2001/XMLSchema" xmlns:xs="http://www.w3.org/2001/XMLSchema" xmlns:p="http://schemas.microsoft.com/office/2006/metadata/properties" xmlns:ns2="75d711a5-081b-44f6-bcc7-b80b0c14e289" xmlns:ns3="79fbb198-cc22-4351-a8bc-d29029e2dfd3" targetNamespace="http://schemas.microsoft.com/office/2006/metadata/properties" ma:root="true" ma:fieldsID="836f45f227caa7fd056ff361fa66c7df" ns2:_="" ns3:_="">
    <xsd:import namespace="75d711a5-081b-44f6-bcc7-b80b0c14e289"/>
    <xsd:import namespace="79fbb198-cc22-4351-a8bc-d29029e2df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ategories0" minOccurs="0"/>
                <xsd:element ref="ns2:Other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711a5-081b-44f6-bcc7-b80b0c14e2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ies0" ma:index="18" nillable="true" ma:displayName="Categories" ma:format="Dropdown" ma:internalName="Categories0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novation (Keep the same)"/>
                    <xsd:enumeration value="Impact"/>
                    <xsd:enumeration value="Multi-Discipline"/>
                    <xsd:enumeration value="Ties to OR Society Work/ISMOR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Other_x003f_" ma:index="19" nillable="true" ma:displayName="Other?" ma:internalName="Other_x003f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bb198-cc22-4351-a8bc-d29029e2df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485065c-0118-4a44-8dc6-f7507f60a6da}" ma:internalName="TaxCatchAll" ma:showField="CatchAllData" ma:web="79fbb198-cc22-4351-a8bc-d29029e2df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B8206-4127-4F9A-9435-0B140DA609B1}">
  <ds:schemaRefs>
    <ds:schemaRef ds:uri="http://schemas.microsoft.com/office/infopath/2007/PartnerControls"/>
    <ds:schemaRef ds:uri="4f9313d6-c4f0-48ec-a900-5abb51630de6"/>
    <ds:schemaRef ds:uri="http://purl.org/dc/elements/1.1/"/>
    <ds:schemaRef ds:uri="http://schemas.microsoft.com/office/2006/metadata/properties"/>
    <ds:schemaRef ds:uri="7ccebe9e-0136-4923-b7b9-0bc678ed6d94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EC6D51-FBF9-4AC5-817A-FE86C4AEEE53}"/>
</file>

<file path=customXml/itemProps3.xml><?xml version="1.0" encoding="utf-8"?>
<ds:datastoreItem xmlns:ds="http://schemas.openxmlformats.org/officeDocument/2006/customXml" ds:itemID="{2CC4AF3A-0773-462A-9F06-1F3C9258D3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DSR PPT</Template>
  <TotalTime>32518</TotalTime>
  <Words>2996</Words>
  <Application>Microsoft Office PowerPoint</Application>
  <PresentationFormat>On-screen Show (4:3)</PresentationFormat>
  <Paragraphs>571</Paragraphs>
  <Slides>50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Calibri</vt:lpstr>
      <vt:lpstr>Georgia</vt:lpstr>
      <vt:lpstr>Wingdings</vt:lpstr>
      <vt:lpstr>1 - DSTG Cover</vt:lpstr>
      <vt:lpstr>2 - Defence Cover</vt:lpstr>
      <vt:lpstr>3 - Content orange bar</vt:lpstr>
      <vt:lpstr>4 - Content no 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Document Title Document Subtitle</dc:title>
  <dc:creator>owen.gibbons</dc:creator>
  <cp:lastModifiedBy>April Tieu</cp:lastModifiedBy>
  <cp:revision>575</cp:revision>
  <cp:lastPrinted>2019-11-13T06:58:17Z</cp:lastPrinted>
  <dcterms:created xsi:type="dcterms:W3CDTF">2015-07-07T02:06:49Z</dcterms:created>
  <dcterms:modified xsi:type="dcterms:W3CDTF">2025-07-08T12:02:15Z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BW1626122</vt:lpwstr>
  </property>
  <property fmtid="{D5CDD505-2E9C-101B-9397-08002B2CF9AE}" pid="4" name="Objective-Title">
    <vt:lpwstr>20191114 - CDS in conversation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2019-11-12T07:36:27Z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2019-11-13T05:50:45Z</vt:filetime>
  </property>
  <property fmtid="{D5CDD505-2E9C-101B-9397-08002B2CF9AE}" pid="10" name="Objective-ModificationStamp">
    <vt:filetime>2019-11-13T05:50:45Z</vt:filetime>
  </property>
  <property fmtid="{D5CDD505-2E9C-101B-9397-08002B2CF9AE}" pid="11" name="Objective-Owner">
    <vt:lpwstr>Toaldo, Sarah Mrs</vt:lpwstr>
  </property>
  <property fmtid="{D5CDD505-2E9C-101B-9397-08002B2CF9AE}" pid="12" name="Objective-Path">
    <vt:lpwstr>Objective Global Folder - PROD:Defence Business Units:Defence Science and Technology Group:SPED : DSTG Science Partnerships and Engagement Division:Outreach and Partnerships:Defence Science Communications (DSC):06. Presentations:</vt:lpwstr>
  </property>
  <property fmtid="{D5CDD505-2E9C-101B-9397-08002B2CF9AE}" pid="13" name="Objective-Parent">
    <vt:lpwstr>06. Presentations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i4>2</vt:i4>
  </property>
  <property fmtid="{D5CDD505-2E9C-101B-9397-08002B2CF9AE}" pid="17" name="Objective-VersionComment">
    <vt:lpwstr>
    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Unclassified</vt:lpwstr>
  </property>
  <property fmtid="{D5CDD505-2E9C-101B-9397-08002B2CF9AE}" pid="20" name="Objective-Caveats">
    <vt:lpwstr>
    </vt:lpwstr>
  </property>
  <property fmtid="{D5CDD505-2E9C-101B-9397-08002B2CF9AE}" pid="21" name="Objective-Document Type [system]">
    <vt:lpwstr>
    </vt:lpwstr>
  </property>
  <property fmtid="{D5CDD505-2E9C-101B-9397-08002B2CF9AE}" pid="22" name="ContentTypeId">
    <vt:lpwstr>0x010100ABBDAA9966015A40A7AE0B1B930734A5</vt:lpwstr>
  </property>
  <property fmtid="{D5CDD505-2E9C-101B-9397-08002B2CF9AE}" pid="23" name="MSIP_Label_d7632948-0001-4d90-8632-ba054be93abd_Enabled">
    <vt:lpwstr>true</vt:lpwstr>
  </property>
  <property fmtid="{D5CDD505-2E9C-101B-9397-08002B2CF9AE}" pid="24" name="MSIP_Label_d7632948-0001-4d90-8632-ba054be93abd_SetDate">
    <vt:lpwstr>2025-06-11T09:56:07Z</vt:lpwstr>
  </property>
  <property fmtid="{D5CDD505-2E9C-101B-9397-08002B2CF9AE}" pid="25" name="MSIP_Label_d7632948-0001-4d90-8632-ba054be93abd_Method">
    <vt:lpwstr>Privileged</vt:lpwstr>
  </property>
  <property fmtid="{D5CDD505-2E9C-101B-9397-08002B2CF9AE}" pid="26" name="MSIP_Label_d7632948-0001-4d90-8632-ba054be93abd_Name">
    <vt:lpwstr>O-PR</vt:lpwstr>
  </property>
  <property fmtid="{D5CDD505-2E9C-101B-9397-08002B2CF9AE}" pid="27" name="MSIP_Label_d7632948-0001-4d90-8632-ba054be93abd_SiteId">
    <vt:lpwstr>46c7b800-8aa6-4143-a299-3de8679a6ef7</vt:lpwstr>
  </property>
  <property fmtid="{D5CDD505-2E9C-101B-9397-08002B2CF9AE}" pid="28" name="MSIP_Label_d7632948-0001-4d90-8632-ba054be93abd_ActionId">
    <vt:lpwstr>8441a6aa-3e9f-42c9-ac5f-625497b6b76e</vt:lpwstr>
  </property>
  <property fmtid="{D5CDD505-2E9C-101B-9397-08002B2CF9AE}" pid="29" name="MSIP_Label_d7632948-0001-4d90-8632-ba054be93abd_ContentBits">
    <vt:lpwstr>0</vt:lpwstr>
  </property>
</Properties>
</file>